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1"/>
  </p:notesMasterIdLst>
  <p:sldIdLst>
    <p:sldId id="261" r:id="rId5"/>
    <p:sldId id="266" r:id="rId6"/>
    <p:sldId id="257" r:id="rId7"/>
    <p:sldId id="275" r:id="rId8"/>
    <p:sldId id="270" r:id="rId9"/>
    <p:sldId id="280" r:id="rId10"/>
    <p:sldId id="267" r:id="rId11"/>
    <p:sldId id="288" r:id="rId12"/>
    <p:sldId id="289" r:id="rId13"/>
    <p:sldId id="271" r:id="rId14"/>
    <p:sldId id="272" r:id="rId15"/>
    <p:sldId id="291" r:id="rId16"/>
    <p:sldId id="268" r:id="rId17"/>
    <p:sldId id="281" r:id="rId18"/>
    <p:sldId id="274" r:id="rId19"/>
    <p:sldId id="290" r:id="rId20"/>
    <p:sldId id="285" r:id="rId21"/>
    <p:sldId id="276" r:id="rId22"/>
    <p:sldId id="277" r:id="rId23"/>
    <p:sldId id="278" r:id="rId24"/>
    <p:sldId id="279" r:id="rId25"/>
    <p:sldId id="282" r:id="rId26"/>
    <p:sldId id="269" r:id="rId27"/>
    <p:sldId id="283" r:id="rId28"/>
    <p:sldId id="284" r:id="rId29"/>
    <p:sldId id="286" r:id="rId30"/>
    <p:sldId id="287" r:id="rId31"/>
    <p:sldId id="295" r:id="rId32"/>
    <p:sldId id="298" r:id="rId33"/>
    <p:sldId id="299" r:id="rId34"/>
    <p:sldId id="300" r:id="rId35"/>
    <p:sldId id="301" r:id="rId36"/>
    <p:sldId id="302" r:id="rId37"/>
    <p:sldId id="292" r:id="rId38"/>
    <p:sldId id="293" r:id="rId39"/>
    <p:sldId id="294" r:id="rId4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8107675-17D4-396B-E162-49A4BD1210AD}" name="Nicolò Spinelli" initials="NS" userId="S::10667808@polimi.it::5f3a60f4-7b8b-45ac-b7d3-c1143dedcc08" providerId="AD"/>
  <p188:author id="{09F8F796-CC67-D434-683B-18C41E7216B6}" name="Donatello Maggi" initials="DM" userId="S::10722580@polimi.it::71f1ca26-c43d-4b21-bae3-16bf21111733" providerId="AD"/>
  <p188:author id="{8AD659ED-1682-8E52-02E9-A4DBD7E0A533}" name="Davide Marino" initials="DM" userId="S::10703238@polimi.it::00f1f211-8e07-4f70-a439-7a2df136fc0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68" d="100"/>
          <a:sy n="68" d="100"/>
        </p:scale>
        <p:origin x="1452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8/10/relationships/authors" Target="author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1.png>
</file>

<file path=ppt/media/image42.jpeg>
</file>

<file path=ppt/media/image43.png>
</file>

<file path=ppt/media/image44.pn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.png>
</file>

<file path=ppt/media/image60.png>
</file>

<file path=ppt/media/image61.png>
</file>

<file path=ppt/media/image62.jpeg>
</file>

<file path=ppt/media/image63.jpeg>
</file>

<file path=ppt/media/image64.png>
</file>

<file path=ppt/media/image65.png>
</file>

<file path=ppt/media/image66.png>
</file>

<file path=ppt/media/image67.png>
</file>

<file path=ppt/media/image68.png>
</file>

<file path=ppt/media/image680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media/image90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242B45-EF26-3C4C-8B44-669CE612BD5A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40BCBC-CCD5-C944-8E11-8739CC49246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02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BCBC-CCD5-C944-8E11-8739CC49246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746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10/04/2024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10/04/2024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10/04/2024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57.png"/><Relationship Id="rId7" Type="http://schemas.openxmlformats.org/officeDocument/2006/relationships/image" Target="../media/image58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jpeg"/><Relationship Id="rId4" Type="http://schemas.openxmlformats.org/officeDocument/2006/relationships/image" Target="../media/image5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7" Type="http://schemas.openxmlformats.org/officeDocument/2006/relationships/image" Target="../media/image66.png"/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7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0.pn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png"/><Relationship Id="rId5" Type="http://schemas.openxmlformats.org/officeDocument/2006/relationships/image" Target="../media/image74.png"/><Relationship Id="rId10" Type="http://schemas.openxmlformats.org/officeDocument/2006/relationships/image" Target="../media/image70.png"/><Relationship Id="rId9" Type="http://schemas.openxmlformats.org/officeDocument/2006/relationships/image" Target="../media/image6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1.png"/><Relationship Id="rId4" Type="http://schemas.openxmlformats.org/officeDocument/2006/relationships/image" Target="../media/image6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Power Network System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28834" y="4964726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>
                <a:solidFill>
                  <a:schemeClr val="bg1"/>
                </a:solidFill>
              </a:rPr>
              <a:t>Project for the </a:t>
            </a:r>
            <a:r>
              <a:rPr lang="it-IT" err="1">
                <a:solidFill>
                  <a:schemeClr val="bg1"/>
                </a:solidFill>
              </a:rPr>
              <a:t>course</a:t>
            </a:r>
            <a:r>
              <a:rPr lang="it-IT">
                <a:solidFill>
                  <a:schemeClr val="bg1"/>
                </a:solidFill>
              </a:rPr>
              <a:t> of </a:t>
            </a:r>
            <a:r>
              <a:rPr lang="it-IT" err="1">
                <a:solidFill>
                  <a:schemeClr val="bg1"/>
                </a:solidFill>
              </a:rPr>
              <a:t>Networked</a:t>
            </a:r>
            <a:r>
              <a:rPr lang="it-IT">
                <a:solidFill>
                  <a:schemeClr val="bg1"/>
                </a:solidFill>
              </a:rPr>
              <a:t> Control</a:t>
            </a:r>
          </a:p>
          <a:p>
            <a:r>
              <a:rPr lang="it-IT">
                <a:solidFill>
                  <a:schemeClr val="bg1"/>
                </a:solidFill>
              </a:rPr>
              <a:t>Group </a:t>
            </a:r>
            <a:r>
              <a:rPr lang="it-IT" err="1">
                <a:solidFill>
                  <a:schemeClr val="bg1"/>
                </a:solidFill>
              </a:rPr>
              <a:t>members</a:t>
            </a:r>
            <a:r>
              <a:rPr lang="it-IT">
                <a:solidFill>
                  <a:schemeClr val="bg1"/>
                </a:solidFill>
              </a:rPr>
              <a:t>:  Maggi Donatello</a:t>
            </a:r>
          </a:p>
          <a:p>
            <a:r>
              <a:rPr lang="it-IT">
                <a:solidFill>
                  <a:schemeClr val="bg1"/>
                </a:solidFill>
              </a:rPr>
              <a:t>					Marino Davide</a:t>
            </a:r>
          </a:p>
          <a:p>
            <a:r>
              <a:rPr lang="it-IT">
                <a:solidFill>
                  <a:schemeClr val="bg1"/>
                </a:solidFill>
              </a:rPr>
              <a:t>					Spinelli Nicolò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 err="1"/>
              <a:t>Centralized</a:t>
            </a:r>
            <a:r>
              <a:rPr lang="it-IT"/>
              <a:t> </a:t>
            </a:r>
            <a:r>
              <a:rPr lang="it-IT" err="1"/>
              <a:t>Structure</a:t>
            </a:r>
            <a:br>
              <a:rPr lang="it-IT"/>
            </a:br>
            <a:r>
              <a:rPr lang="it-IT" sz="1600" err="1"/>
              <a:t>Centralized</a:t>
            </a:r>
            <a:r>
              <a:rPr lang="it-IT" sz="1600"/>
              <a:t> </a:t>
            </a:r>
            <a:r>
              <a:rPr lang="it-IT" sz="1600" err="1"/>
              <a:t>Fixed</a:t>
            </a:r>
            <a:r>
              <a:rPr lang="it-IT" sz="1600"/>
              <a:t> </a:t>
            </a:r>
            <a:r>
              <a:rPr lang="it-IT" sz="1600" err="1"/>
              <a:t>Modes</a:t>
            </a:r>
            <a:endParaRPr lang="it-IT" sz="160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FF67F93-9C9A-FE84-ECA9-DB95D3152AAA}"/>
              </a:ext>
            </a:extLst>
          </p:cNvPr>
          <p:cNvSpPr txBox="1"/>
          <p:nvPr/>
        </p:nvSpPr>
        <p:spPr>
          <a:xfrm>
            <a:off x="735946" y="4271229"/>
            <a:ext cx="38430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latin typeface="Arial"/>
                <a:cs typeface="Arial"/>
              </a:rPr>
              <a:t>The </a:t>
            </a:r>
            <a:r>
              <a:rPr lang="it-IT" sz="1600" err="1">
                <a:latin typeface="Arial"/>
                <a:cs typeface="Arial"/>
              </a:rPr>
              <a:t>function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i="1" err="1">
                <a:latin typeface="Arial"/>
                <a:cs typeface="Arial"/>
              </a:rPr>
              <a:t>di_fixed_modes</a:t>
            </a:r>
            <a:r>
              <a:rPr lang="it-IT" sz="1600" i="1">
                <a:latin typeface="Arial"/>
                <a:cs typeface="Arial"/>
              </a:rPr>
              <a:t> </a:t>
            </a:r>
            <a:r>
              <a:rPr lang="it-IT" sz="1600">
                <a:latin typeface="Arial"/>
                <a:cs typeface="Arial"/>
              </a:rPr>
              <a:t>shows </a:t>
            </a:r>
            <a:r>
              <a:rPr lang="it-IT" sz="1600" err="1">
                <a:latin typeface="Arial"/>
                <a:cs typeface="Arial"/>
              </a:rPr>
              <a:t>that</a:t>
            </a:r>
            <a:r>
              <a:rPr lang="it-IT" sz="1600">
                <a:latin typeface="Arial"/>
                <a:cs typeface="Arial"/>
              </a:rPr>
              <a:t> the system displays </a:t>
            </a:r>
            <a:r>
              <a:rPr lang="it-IT" sz="1600" b="1">
                <a:latin typeface="Arial"/>
                <a:cs typeface="Arial"/>
              </a:rPr>
              <a:t>no </a:t>
            </a:r>
            <a:r>
              <a:rPr lang="it-IT" sz="1600" b="1" err="1">
                <a:latin typeface="Arial"/>
                <a:cs typeface="Arial"/>
              </a:rPr>
              <a:t>centralized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fixed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modes</a:t>
            </a:r>
            <a:r>
              <a:rPr lang="it-IT" sz="1600">
                <a:latin typeface="Arial"/>
                <a:cs typeface="Arial"/>
              </a:rPr>
              <a:t>, </a:t>
            </a:r>
            <a:r>
              <a:rPr lang="it-IT" sz="1600" err="1">
                <a:latin typeface="Arial"/>
                <a:cs typeface="Arial"/>
              </a:rPr>
              <a:t>both</a:t>
            </a:r>
            <a:r>
              <a:rPr lang="it-IT" sz="1600">
                <a:latin typeface="Arial"/>
                <a:cs typeface="Arial"/>
              </a:rPr>
              <a:t> in CT and DT (</a:t>
            </a:r>
            <a:r>
              <a:rPr lang="it-IT" sz="1600" err="1">
                <a:latin typeface="Arial"/>
                <a:cs typeface="Arial"/>
              </a:rPr>
              <a:t>as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expected</a:t>
            </a:r>
            <a:r>
              <a:rPr lang="it-IT" sz="1600">
                <a:latin typeface="Arial"/>
                <a:cs typeface="Arial"/>
              </a:rPr>
              <a:t>).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99A05719-261C-D4CF-3FE8-D475B3D58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057" y="2579587"/>
            <a:ext cx="2043247" cy="492525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DF74A7D3-DAB5-5BF8-62AC-D72E25FAB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1678" y="2521233"/>
            <a:ext cx="2277265" cy="492525"/>
          </a:xfrm>
          <a:prstGeom prst="rect">
            <a:avLst/>
          </a:prstGeom>
        </p:spPr>
      </p:pic>
      <p:pic>
        <p:nvPicPr>
          <p:cNvPr id="8" name="Immagine 7" descr="Immagine che contiene testo, schermata, Carattere, bianco&#10;&#10;Descrizione generata automaticamente">
            <a:extLst>
              <a:ext uri="{FF2B5EF4-FFF2-40B4-BE49-F238E27FC236}">
                <a16:creationId xmlns:a16="http://schemas.microsoft.com/office/drawing/2014/main" id="{5E7B8CC0-6940-DBD0-6337-0A82EAC71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3080" y="4152198"/>
            <a:ext cx="2616642" cy="13152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5C94F66D-9509-8875-FE40-4B77C1547D7C}"/>
                  </a:ext>
                </a:extLst>
              </p:cNvPr>
              <p:cNvSpPr txBox="1"/>
              <p:nvPr/>
            </p:nvSpPr>
            <p:spPr>
              <a:xfrm>
                <a:off x="360000" y="1476000"/>
                <a:ext cx="8581042" cy="16198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The</a:t>
                </a:r>
                <a:r>
                  <a:rPr lang="it-IT" sz="1600" b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modes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of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matrix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𝐴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that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cannot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be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controlled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and/or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observed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correspond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with the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centralized</a:t>
                </a:r>
                <a:r>
                  <a:rPr lang="it-IT" sz="1600">
                    <a:solidFill>
                      <a:srgbClr val="000000"/>
                    </a:solidFill>
                    <a:latin typeface="Helvetica" pitchFamily="2" charset="0"/>
                  </a:rPr>
                  <a:t>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fixed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modes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(CFM) and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they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are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defined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as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the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eigenvalues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of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matrix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𝐴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that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do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not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change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position under a </a:t>
                </a:r>
                <a:r>
                  <a:rPr lang="it-IT" sz="1600" b="1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static</a:t>
                </a:r>
                <a:r>
                  <a:rPr lang="it-IT" sz="1600" b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output feedback 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control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law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𝑢</m:t>
                    </m:r>
                    <m:r>
                      <a:rPr lang="it-IT" sz="160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sz="160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sz="160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it-IT" sz="1600" b="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160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𝑦𝑦</m:t>
                        </m:r>
                      </m:sub>
                    </m:sSub>
                    <m:r>
                      <a:rPr lang="it-IT" sz="160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sz="160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sz="160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.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Their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formal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</a:t>
                </a:r>
                <a:r>
                  <a:rPr lang="it-IT" sz="1600" err="1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definition</a:t>
                </a:r>
                <a:r>
                  <a:rPr lang="it-IT" sz="1600">
                    <a:solidFill>
                      <a:srgbClr val="000000"/>
                    </a:solidFill>
                    <a:effectLst/>
                    <a:latin typeface="Helvetica" pitchFamily="2" charset="0"/>
                  </a:rPr>
                  <a:t> is:</a:t>
                </a:r>
              </a:p>
              <a:p>
                <a:endParaRPr lang="it-IT" sz="1600">
                  <a:solidFill>
                    <a:srgbClr val="000000"/>
                  </a:solidFill>
                  <a:effectLst/>
                  <a:latin typeface="Helvetica" pitchFamily="2" charset="0"/>
                </a:endParaRPr>
              </a:p>
              <a:p>
                <a:endParaRPr lang="it-IT">
                  <a:solidFill>
                    <a:srgbClr val="000000"/>
                  </a:solidFill>
                  <a:effectLst/>
                  <a:latin typeface="Helvetica" pitchFamily="2" charset="0"/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5C94F66D-9509-8875-FE40-4B77C1547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1476000"/>
                <a:ext cx="8581042" cy="1619867"/>
              </a:xfrm>
              <a:prstGeom prst="rect">
                <a:avLst/>
              </a:prstGeom>
              <a:blipFill>
                <a:blip r:embed="rId5"/>
                <a:stretch>
                  <a:fillRect l="-355" t="-1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D0242AAA-925E-0C65-BF10-44A5E4F5D1C1}"/>
                  </a:ext>
                </a:extLst>
              </p:cNvPr>
              <p:cNvSpPr txBox="1"/>
              <p:nvPr/>
            </p:nvSpPr>
            <p:spPr>
              <a:xfrm>
                <a:off x="360000" y="3240000"/>
                <a:ext cx="858104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/>
                  <a:t>Note</a:t>
                </a:r>
                <a:r>
                  <a:rPr lang="en-US" sz="1600"/>
                  <a:t>: other modes can be placed </a:t>
                </a:r>
                <a:r>
                  <a:rPr lang="en-US" sz="1600" b="1"/>
                  <a:t>at will</a:t>
                </a:r>
                <a:r>
                  <a:rPr lang="en-US" sz="1600"/>
                  <a:t> with a </a:t>
                </a:r>
                <a:r>
                  <a:rPr lang="en-US" sz="1600" b="1"/>
                  <a:t>state feedback</a:t>
                </a:r>
                <a:r>
                  <a:rPr lang="en-US" sz="1600"/>
                  <a:t> control law </a:t>
                </a:r>
                <a14:m>
                  <m:oMath xmlns:m="http://schemas.openxmlformats.org/officeDocument/2006/math">
                    <m:r>
                      <a:rPr lang="it-IT" sz="160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it-IT" sz="160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60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sz="160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1600" b="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160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𝑥𝑥</m:t>
                        </m:r>
                      </m:sub>
                    </m:sSub>
                    <m:d>
                      <m:dPr>
                        <m:ctrlPr>
                          <a:rPr lang="it-IT" sz="160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600" i="1" dirty="0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600">
                    <a:solidFill>
                      <a:srgbClr val="000000"/>
                    </a:solidFill>
                    <a:effectLst/>
                  </a:rPr>
                  <a:t> as in the case under examination</a:t>
                </a: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D0242AAA-925E-0C65-BF10-44A5E4F5D1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3240000"/>
                <a:ext cx="8581042" cy="584775"/>
              </a:xfrm>
              <a:prstGeom prst="rect">
                <a:avLst/>
              </a:prstGeom>
              <a:blipFill>
                <a:blip r:embed="rId6"/>
                <a:stretch>
                  <a:fillRect l="-355" t="-312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8616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 err="1"/>
              <a:t>Decentralized</a:t>
            </a:r>
            <a:r>
              <a:rPr lang="it-IT"/>
              <a:t> </a:t>
            </a:r>
            <a:r>
              <a:rPr lang="it-IT" err="1"/>
              <a:t>Structure</a:t>
            </a:r>
            <a:endParaRPr lang="it-IT" sz="160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EE690E5-2804-221E-A885-BBB03581D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090" y="2322917"/>
            <a:ext cx="2027910" cy="17147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66A439EB-F4D3-BE6C-C93F-D678F0991A6E}"/>
                  </a:ext>
                </a:extLst>
              </p:cNvPr>
              <p:cNvSpPr txBox="1"/>
              <p:nvPr/>
            </p:nvSpPr>
            <p:spPr>
              <a:xfrm>
                <a:off x="360000" y="1440000"/>
                <a:ext cx="868668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In a decentralized structure </a:t>
                </a:r>
                <a:r>
                  <a:rPr lang="en-US" sz="1600" b="1">
                    <a:latin typeface="Arial" panose="020B0604020202020204" pitchFamily="34" charset="0"/>
                    <a:cs typeface="Arial" panose="020B0604020202020204" pitchFamily="34" charset="0"/>
                  </a:rPr>
                  <a:t>each subsystem </a:t>
                </a: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has its own controller </a:t>
                </a:r>
                <a:r>
                  <a:rPr lang="en-US" sz="1600" i="1"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 acting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to control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it-IT" sz="1600" b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it-IT" sz="1600" b="0" err="1">
                    <a:latin typeface="Arial" panose="020B0604020202020204" pitchFamily="34" charset="0"/>
                    <a:cs typeface="Arial" panose="020B0604020202020204" pitchFamily="34" charset="0"/>
                  </a:rPr>
                  <a:t>but</a:t>
                </a:r>
                <a:r>
                  <a:rPr lang="it-IT" sz="1600" b="0">
                    <a:latin typeface="Arial" panose="020B0604020202020204" pitchFamily="34" charset="0"/>
                    <a:cs typeface="Arial" panose="020B0604020202020204" pitchFamily="34" charset="0"/>
                  </a:rPr>
                  <a:t> no </a:t>
                </a:r>
                <a:r>
                  <a:rPr lang="it-IT" sz="1600" b="0" err="1">
                    <a:latin typeface="Arial" panose="020B0604020202020204" pitchFamily="34" charset="0"/>
                    <a:cs typeface="Arial" panose="020B0604020202020204" pitchFamily="34" charset="0"/>
                  </a:rPr>
                  <a:t>communication</a:t>
                </a:r>
                <a:r>
                  <a:rPr lang="it-IT" sz="1600" b="0">
                    <a:latin typeface="Arial" panose="020B0604020202020204" pitchFamily="34" charset="0"/>
                    <a:cs typeface="Arial" panose="020B0604020202020204" pitchFamily="34" charset="0"/>
                  </a:rPr>
                  <a:t> is </a:t>
                </a:r>
                <a:r>
                  <a:rPr lang="it-IT" sz="1600" b="0" err="1">
                    <a:latin typeface="Arial" panose="020B0604020202020204" pitchFamily="34" charset="0"/>
                    <a:cs typeface="Arial" panose="020B0604020202020204" pitchFamily="34" charset="0"/>
                  </a:rPr>
                  <a:t>implemented</a:t>
                </a:r>
                <a:r>
                  <a:rPr lang="it-IT" sz="1600" b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b="0" err="1">
                    <a:latin typeface="Arial" panose="020B0604020202020204" pitchFamily="34" charset="0"/>
                    <a:cs typeface="Arial" panose="020B0604020202020204" pitchFamily="34" charset="0"/>
                  </a:rPr>
                  <a:t>among</a:t>
                </a:r>
                <a:r>
                  <a:rPr lang="it-IT" sz="1600" b="0">
                    <a:latin typeface="Arial" panose="020B0604020202020204" pitchFamily="34" charset="0"/>
                    <a:cs typeface="Arial" panose="020B0604020202020204" pitchFamily="34" charset="0"/>
                  </a:rPr>
                  <a:t> the controllers.</a:t>
                </a: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66A439EB-F4D3-BE6C-C93F-D678F0991A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1440000"/>
                <a:ext cx="8686682" cy="584775"/>
              </a:xfrm>
              <a:prstGeom prst="rect">
                <a:avLst/>
              </a:prstGeom>
              <a:blipFill>
                <a:blip r:embed="rId3"/>
                <a:stretch>
                  <a:fillRect l="-351" t="-312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magine 9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3777E32B-5D24-09F7-A59C-98524ED42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191" y="4428000"/>
            <a:ext cx="2505446" cy="116920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5BC217-B05E-3EDC-C3DF-E98190A0FD15}"/>
              </a:ext>
            </a:extLst>
          </p:cNvPr>
          <p:cNvSpPr txBox="1"/>
          <p:nvPr/>
        </p:nvSpPr>
        <p:spPr>
          <a:xfrm>
            <a:off x="3960000" y="4428000"/>
            <a:ext cx="46329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non-zero diagonal shows how only self loops are implemented in the 5 subsystems and no communications (out-of-diagonal terms) are present.</a:t>
            </a:r>
            <a:endParaRPr lang="it-IT" sz="1600" b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Immagine 13" descr="Immagine che contiene Carattere, testo, bianco, tipografia&#10;&#10;Descrizione generata automaticamente">
            <a:extLst>
              <a:ext uri="{FF2B5EF4-FFF2-40B4-BE49-F238E27FC236}">
                <a16:creationId xmlns:a16="http://schemas.microsoft.com/office/drawing/2014/main" id="{78C583A4-7904-C85E-2104-08487EA221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341" y="2686017"/>
            <a:ext cx="3565108" cy="73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901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 err="1"/>
              <a:t>Decentralized</a:t>
            </a:r>
            <a:r>
              <a:rPr lang="it-IT"/>
              <a:t> </a:t>
            </a:r>
            <a:r>
              <a:rPr lang="it-IT" err="1"/>
              <a:t>Structure</a:t>
            </a:r>
            <a:br>
              <a:rPr lang="it-IT"/>
            </a:br>
            <a:r>
              <a:rPr lang="it-IT" sz="1600" err="1"/>
              <a:t>Decentralized</a:t>
            </a:r>
            <a:r>
              <a:rPr lang="it-IT" sz="1600"/>
              <a:t> </a:t>
            </a:r>
            <a:r>
              <a:rPr lang="it-IT" sz="1600" err="1"/>
              <a:t>Fixed</a:t>
            </a:r>
            <a:r>
              <a:rPr lang="it-IT" sz="1600"/>
              <a:t> </a:t>
            </a:r>
            <a:r>
              <a:rPr lang="it-IT" sz="1600" err="1"/>
              <a:t>Modes</a:t>
            </a:r>
            <a:endParaRPr lang="it-IT" sz="160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96739BD-E5CA-8CA1-FB9B-B3428DCA9725}"/>
              </a:ext>
            </a:extLst>
          </p:cNvPr>
          <p:cNvSpPr txBox="1"/>
          <p:nvPr/>
        </p:nvSpPr>
        <p:spPr>
          <a:xfrm>
            <a:off x="360000" y="2772000"/>
            <a:ext cx="86866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1600" b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>
                <a:latin typeface="Arial"/>
                <a:cs typeface="Arial"/>
              </a:rPr>
              <a:t>The </a:t>
            </a:r>
            <a:r>
              <a:rPr lang="it-IT" sz="1600" err="1">
                <a:latin typeface="Arial"/>
                <a:cs typeface="Arial"/>
              </a:rPr>
              <a:t>function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i="1" err="1">
                <a:latin typeface="Arial"/>
                <a:cs typeface="Arial"/>
              </a:rPr>
              <a:t>di_fixed_modes</a:t>
            </a:r>
            <a:r>
              <a:rPr lang="it-IT" sz="1600" i="1">
                <a:latin typeface="Arial"/>
                <a:cs typeface="Arial"/>
              </a:rPr>
              <a:t> </a:t>
            </a:r>
            <a:r>
              <a:rPr lang="it-IT" sz="1600">
                <a:latin typeface="Arial"/>
                <a:cs typeface="Arial"/>
              </a:rPr>
              <a:t>shows </a:t>
            </a:r>
            <a:r>
              <a:rPr lang="it-IT" sz="1600" err="1">
                <a:latin typeface="Arial"/>
                <a:cs typeface="Arial"/>
              </a:rPr>
              <a:t>that</a:t>
            </a:r>
            <a:r>
              <a:rPr lang="it-IT" sz="1600">
                <a:latin typeface="Arial"/>
                <a:cs typeface="Arial"/>
              </a:rPr>
              <a:t> the system displays </a:t>
            </a:r>
            <a:r>
              <a:rPr lang="it-IT" sz="1600" b="1">
                <a:latin typeface="Arial"/>
                <a:cs typeface="Arial"/>
              </a:rPr>
              <a:t>no </a:t>
            </a:r>
            <a:r>
              <a:rPr lang="it-IT" sz="1600" b="1" err="1">
                <a:latin typeface="Arial"/>
                <a:cs typeface="Arial"/>
              </a:rPr>
              <a:t>decentralized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fixed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modes</a:t>
            </a:r>
            <a:r>
              <a:rPr lang="it-IT" sz="1600">
                <a:latin typeface="Arial"/>
                <a:cs typeface="Arial"/>
              </a:rPr>
              <a:t>, </a:t>
            </a:r>
            <a:r>
              <a:rPr lang="it-IT" sz="1600" err="1">
                <a:latin typeface="Arial"/>
                <a:cs typeface="Arial"/>
              </a:rPr>
              <a:t>both</a:t>
            </a:r>
            <a:r>
              <a:rPr lang="it-IT" sz="1600">
                <a:latin typeface="Arial"/>
                <a:cs typeface="Arial"/>
              </a:rPr>
              <a:t> in CT and DT, so the </a:t>
            </a:r>
            <a:r>
              <a:rPr lang="it-IT" sz="1600" err="1">
                <a:latin typeface="Arial"/>
                <a:cs typeface="Arial"/>
              </a:rPr>
              <a:t>loss</a:t>
            </a:r>
            <a:r>
              <a:rPr lang="it-IT" sz="1600">
                <a:latin typeface="Arial"/>
                <a:cs typeface="Arial"/>
              </a:rPr>
              <a:t> of </a:t>
            </a:r>
            <a:r>
              <a:rPr lang="it-IT" sz="1600" err="1">
                <a:latin typeface="Arial"/>
                <a:cs typeface="Arial"/>
              </a:rPr>
              <a:t>DoF</a:t>
            </a:r>
            <a:r>
              <a:rPr lang="it-IT" sz="1600">
                <a:latin typeface="Arial"/>
                <a:cs typeface="Arial"/>
              </a:rPr>
              <a:t>-s </a:t>
            </a:r>
            <a:r>
              <a:rPr lang="it-IT" sz="1600" err="1">
                <a:latin typeface="Arial"/>
                <a:cs typeface="Arial"/>
              </a:rPr>
              <a:t>did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not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affect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critically</a:t>
            </a:r>
            <a:r>
              <a:rPr lang="it-IT" sz="1600">
                <a:latin typeface="Arial"/>
                <a:cs typeface="Arial"/>
              </a:rPr>
              <a:t> the system</a:t>
            </a:r>
            <a:endParaRPr lang="it-IT" sz="1600" b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magine 7" descr="Immagine che contiene Carattere, testo, bianco, calligrafia&#10;&#10;Descrizione generata automaticamente">
            <a:extLst>
              <a:ext uri="{FF2B5EF4-FFF2-40B4-BE49-F238E27FC236}">
                <a16:creationId xmlns:a16="http://schemas.microsoft.com/office/drawing/2014/main" id="{0F57E33B-AA32-59BA-7B54-D485424DB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25" y="1562621"/>
            <a:ext cx="2838578" cy="703630"/>
          </a:xfrm>
          <a:prstGeom prst="rect">
            <a:avLst/>
          </a:prstGeom>
        </p:spPr>
      </p:pic>
      <p:pic>
        <p:nvPicPr>
          <p:cNvPr id="11" name="Immagine 10" descr="Immagine che contiene testo, Carattere, bianco, calligrafia&#10;&#10;Descrizione generata automaticamente">
            <a:extLst>
              <a:ext uri="{FF2B5EF4-FFF2-40B4-BE49-F238E27FC236}">
                <a16:creationId xmlns:a16="http://schemas.microsoft.com/office/drawing/2014/main" id="{6E2CAE11-6960-AC1B-B76F-B5A7DDC6D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981" y="1597151"/>
            <a:ext cx="3093523" cy="634569"/>
          </a:xfrm>
          <a:prstGeom prst="rect">
            <a:avLst/>
          </a:prstGeom>
        </p:spPr>
      </p:pic>
      <p:pic>
        <p:nvPicPr>
          <p:cNvPr id="13" name="Immagine 12" descr="Immagine che contiene Carattere, testo, bianco, Elementi grafici&#10;&#10;Descrizione generata automaticamente">
            <a:extLst>
              <a:ext uri="{FF2B5EF4-FFF2-40B4-BE49-F238E27FC236}">
                <a16:creationId xmlns:a16="http://schemas.microsoft.com/office/drawing/2014/main" id="{D3F3E0D6-5F66-5D45-C512-1BA9A033FD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586" y="2462367"/>
            <a:ext cx="1000414" cy="314031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FB0ADF8-F537-F0FC-3153-C45A959361EE}"/>
              </a:ext>
            </a:extLst>
          </p:cNvPr>
          <p:cNvSpPr txBox="1"/>
          <p:nvPr/>
        </p:nvSpPr>
        <p:spPr>
          <a:xfrm>
            <a:off x="182880" y="2440937"/>
            <a:ext cx="749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/>
              <a:t>Note :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DC34C5B-F48A-F08F-C15D-E6CDAEA70D16}"/>
              </a:ext>
            </a:extLst>
          </p:cNvPr>
          <p:cNvSpPr txBox="1"/>
          <p:nvPr/>
        </p:nvSpPr>
        <p:spPr>
          <a:xfrm>
            <a:off x="1836000" y="2412000"/>
            <a:ext cx="6869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as gain matrix is constrained to be block diagonal (new fixed modes may arise as there are less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-s for control)</a:t>
            </a:r>
          </a:p>
        </p:txBody>
      </p:sp>
      <p:pic>
        <p:nvPicPr>
          <p:cNvPr id="17" name="Immagine 16" descr="Immagine che contiene testo, schermata, Carattere, bianco&#10;&#10;Descrizione generata automaticamente">
            <a:extLst>
              <a:ext uri="{FF2B5EF4-FFF2-40B4-BE49-F238E27FC236}">
                <a16:creationId xmlns:a16="http://schemas.microsoft.com/office/drawing/2014/main" id="{BDCD8740-9BE4-C292-B499-5079F36F96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9637" y="3784873"/>
            <a:ext cx="2209247" cy="1101677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CCDBC06-793B-DA79-6989-EFB86F5ADFE4}"/>
              </a:ext>
            </a:extLst>
          </p:cNvPr>
          <p:cNvSpPr txBox="1"/>
          <p:nvPr/>
        </p:nvSpPr>
        <p:spPr>
          <a:xfrm>
            <a:off x="360000" y="4968000"/>
            <a:ext cx="8686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latin typeface="Arial"/>
                <a:cs typeface="Arial"/>
              </a:rPr>
              <a:t>From </a:t>
            </a:r>
            <a:r>
              <a:rPr lang="it-IT" sz="1600" err="1">
                <a:latin typeface="Arial"/>
                <a:cs typeface="Arial"/>
              </a:rPr>
              <a:t>this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result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b="1">
                <a:latin typeface="Arial"/>
                <a:cs typeface="Arial"/>
              </a:rPr>
              <a:t>no </a:t>
            </a:r>
            <a:r>
              <a:rPr lang="it-IT" sz="1600" b="1" err="1">
                <a:latin typeface="Arial"/>
                <a:cs typeface="Arial"/>
              </a:rPr>
              <a:t>fixed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modes</a:t>
            </a:r>
            <a:r>
              <a:rPr lang="it-IT" sz="1600" b="1">
                <a:latin typeface="Arial"/>
                <a:cs typeface="Arial"/>
              </a:rPr>
              <a:t> can be </a:t>
            </a:r>
            <a:r>
              <a:rPr lang="it-IT" sz="1600" b="1" err="1">
                <a:latin typeface="Arial"/>
                <a:cs typeface="Arial"/>
              </a:rPr>
              <a:t>expected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>
                <a:latin typeface="Arial"/>
                <a:cs typeface="Arial"/>
              </a:rPr>
              <a:t>for the </a:t>
            </a:r>
            <a:r>
              <a:rPr lang="it-IT" sz="1600" b="1" err="1">
                <a:latin typeface="Arial"/>
                <a:cs typeface="Arial"/>
              </a:rPr>
              <a:t>distributed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structure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as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well</a:t>
            </a:r>
            <a:r>
              <a:rPr lang="it-IT" sz="1600">
                <a:latin typeface="Arial"/>
                <a:cs typeface="Arial"/>
              </a:rPr>
              <a:t>. </a:t>
            </a:r>
            <a:r>
              <a:rPr lang="it-IT" sz="1600" err="1">
                <a:latin typeface="Arial"/>
                <a:cs typeface="Arial"/>
              </a:rPr>
              <a:t>This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is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obvious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since</a:t>
            </a:r>
            <a:r>
              <a:rPr lang="it-IT" sz="1600">
                <a:latin typeface="Arial"/>
                <a:cs typeface="Arial"/>
              </a:rPr>
              <a:t>:</a:t>
            </a:r>
            <a:endParaRPr lang="en-US" sz="1800"/>
          </a:p>
        </p:txBody>
      </p:sp>
      <p:pic>
        <p:nvPicPr>
          <p:cNvPr id="20" name="Immagine 19" descr="Immagine che contiene Carattere, testo, tipografia, bianco&#10;&#10;Descrizione generata automaticamente">
            <a:extLst>
              <a:ext uri="{FF2B5EF4-FFF2-40B4-BE49-F238E27FC236}">
                <a16:creationId xmlns:a16="http://schemas.microsoft.com/office/drawing/2014/main" id="{578F897A-2EE1-8E90-A2E1-444F07C703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0468" y="5634225"/>
            <a:ext cx="2087583" cy="31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869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/>
              <a:t>Distributed </a:t>
            </a:r>
            <a:r>
              <a:rPr lang="it-IT" err="1"/>
              <a:t>Structures</a:t>
            </a:r>
            <a:br>
              <a:rPr lang="it-IT"/>
            </a:br>
            <a:r>
              <a:rPr lang="it-IT" sz="1600" err="1"/>
              <a:t>Structure</a:t>
            </a:r>
            <a:r>
              <a:rPr lang="it-IT" sz="1600"/>
              <a:t> I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Segnaposto contenuto 5">
            <a:extLst>
              <a:ext uri="{FF2B5EF4-FFF2-40B4-BE49-F238E27FC236}">
                <a16:creationId xmlns:a16="http://schemas.microsoft.com/office/drawing/2014/main" id="{C908E772-190B-4A02-ECAD-C059022D1831}"/>
              </a:ext>
            </a:extLst>
          </p:cNvPr>
          <p:cNvSpPr txBox="1">
            <a:spLocks/>
          </p:cNvSpPr>
          <p:nvPr/>
        </p:nvSpPr>
        <p:spPr>
          <a:xfrm>
            <a:off x="360000" y="1440000"/>
            <a:ext cx="8323726" cy="1351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/>
              <a:t>Physically Suggested Structure:</a:t>
            </a:r>
          </a:p>
          <a:p>
            <a:r>
              <a:rPr lang="en-US" sz="1600"/>
              <a:t>The study of the physical problem as suggested a structure to compensate the presence of the coupling terms </a:t>
            </a:r>
            <a:r>
              <a:rPr lang="en-US" sz="1600" i="1" err="1"/>
              <a:t>Pij</a:t>
            </a:r>
            <a:r>
              <a:rPr lang="en-US" sz="1600" i="1"/>
              <a:t> . </a:t>
            </a:r>
            <a:r>
              <a:rPr lang="en-US" sz="1600"/>
              <a:t>Connections where made where such terms where present.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1B2790AE-0D20-5B26-2A3F-80DC71F760E6}"/>
              </a:ext>
            </a:extLst>
          </p:cNvPr>
          <p:cNvSpPr/>
          <p:nvPr/>
        </p:nvSpPr>
        <p:spPr>
          <a:xfrm>
            <a:off x="1096801" y="2732773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C53BB26-7BCF-3736-219C-EBE9C1C42565}"/>
              </a:ext>
            </a:extLst>
          </p:cNvPr>
          <p:cNvSpPr/>
          <p:nvPr/>
        </p:nvSpPr>
        <p:spPr>
          <a:xfrm>
            <a:off x="1795041" y="4915815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2954D38B-52F9-422A-485B-97D1105B10F1}"/>
              </a:ext>
            </a:extLst>
          </p:cNvPr>
          <p:cNvSpPr/>
          <p:nvPr/>
        </p:nvSpPr>
        <p:spPr>
          <a:xfrm>
            <a:off x="2917598" y="3929499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D549EF9F-B843-CF3E-0DB9-CD1065C751AC}"/>
              </a:ext>
            </a:extLst>
          </p:cNvPr>
          <p:cNvSpPr/>
          <p:nvPr/>
        </p:nvSpPr>
        <p:spPr>
          <a:xfrm>
            <a:off x="611449" y="3975899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CCF9F0D4-B052-E98F-D385-03A9BF949A35}"/>
              </a:ext>
            </a:extLst>
          </p:cNvPr>
          <p:cNvSpPr/>
          <p:nvPr/>
        </p:nvSpPr>
        <p:spPr>
          <a:xfrm>
            <a:off x="2451620" y="2732773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pic>
        <p:nvPicPr>
          <p:cNvPr id="21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0FA09AC3-4993-2049-CA4A-293BC0D90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070" y="4000887"/>
            <a:ext cx="384048" cy="38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8E37E8FD-B507-9BF1-E16F-9367A3D7E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777" y="2540749"/>
            <a:ext cx="384048" cy="38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A7C1DC4B-A01B-477B-5B7B-5ABB252DF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504" y="2563040"/>
            <a:ext cx="384048" cy="38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Immagine 28" descr="Immagine che contiene testo, Carattere, bianco, tipografia&#10;&#10;Descrizione generata automaticamente">
            <a:extLst>
              <a:ext uri="{FF2B5EF4-FFF2-40B4-BE49-F238E27FC236}">
                <a16:creationId xmlns:a16="http://schemas.microsoft.com/office/drawing/2014/main" id="{0EF78CE7-606A-DF61-3E4C-1C67EB7EB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744" y="4355684"/>
            <a:ext cx="3401311" cy="1390010"/>
          </a:xfrm>
          <a:prstGeom prst="rect">
            <a:avLst/>
          </a:prstGeom>
        </p:spPr>
      </p:pic>
      <p:pic>
        <p:nvPicPr>
          <p:cNvPr id="31" name="Immagine 30" descr="Immagine che contiene testo, Carattere, bianco, tipografia&#10;&#10;Descrizione generata automaticamente">
            <a:extLst>
              <a:ext uri="{FF2B5EF4-FFF2-40B4-BE49-F238E27FC236}">
                <a16:creationId xmlns:a16="http://schemas.microsoft.com/office/drawing/2014/main" id="{23BE44AF-27D2-7509-622F-73DC5100F9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874" y="2734591"/>
            <a:ext cx="2543994" cy="1262137"/>
          </a:xfrm>
          <a:prstGeom prst="rect">
            <a:avLst/>
          </a:prstGeom>
        </p:spPr>
      </p:pic>
      <p:pic>
        <p:nvPicPr>
          <p:cNvPr id="39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68565D02-DF26-155A-3861-183DCF082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62" y="4000887"/>
            <a:ext cx="384048" cy="38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69CD5FDE-27C9-B2D8-5853-49D439ABF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2765" y="5243534"/>
            <a:ext cx="384048" cy="38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2014C7EC-7F85-8792-DCEC-F4E5C6DFBE5A}"/>
              </a:ext>
            </a:extLst>
          </p:cNvPr>
          <p:cNvCxnSpPr>
            <a:stCxn id="10" idx="5"/>
            <a:endCxn id="8" idx="0"/>
          </p:cNvCxnSpPr>
          <p:nvPr/>
        </p:nvCxnSpPr>
        <p:spPr>
          <a:xfrm>
            <a:off x="2912109" y="3193262"/>
            <a:ext cx="275237" cy="73623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C6E900B8-9FE0-5B0C-5289-38975AF01318}"/>
              </a:ext>
            </a:extLst>
          </p:cNvPr>
          <p:cNvCxnSpPr>
            <a:stCxn id="8" idx="4"/>
            <a:endCxn id="7" idx="6"/>
          </p:cNvCxnSpPr>
          <p:nvPr/>
        </p:nvCxnSpPr>
        <p:spPr>
          <a:xfrm flipH="1">
            <a:off x="2334537" y="4468995"/>
            <a:ext cx="852809" cy="7165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6" name="Connettore 2 45">
            <a:extLst>
              <a:ext uri="{FF2B5EF4-FFF2-40B4-BE49-F238E27FC236}">
                <a16:creationId xmlns:a16="http://schemas.microsoft.com/office/drawing/2014/main" id="{1B85099D-38AA-0B6A-9870-F04FA9F4AC92}"/>
              </a:ext>
            </a:extLst>
          </p:cNvPr>
          <p:cNvCxnSpPr>
            <a:stCxn id="7" idx="2"/>
            <a:endCxn id="9" idx="4"/>
          </p:cNvCxnSpPr>
          <p:nvPr/>
        </p:nvCxnSpPr>
        <p:spPr>
          <a:xfrm flipH="1" flipV="1">
            <a:off x="881197" y="4515395"/>
            <a:ext cx="913844" cy="6701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FDB1239C-C0CE-EEBB-61E6-EE0BAD3B4753}"/>
              </a:ext>
            </a:extLst>
          </p:cNvPr>
          <p:cNvCxnSpPr>
            <a:stCxn id="6" idx="6"/>
            <a:endCxn id="10" idx="2"/>
          </p:cNvCxnSpPr>
          <p:nvPr/>
        </p:nvCxnSpPr>
        <p:spPr>
          <a:xfrm>
            <a:off x="1636297" y="3002521"/>
            <a:ext cx="81532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0" name="Connettore 2 59">
            <a:extLst>
              <a:ext uri="{FF2B5EF4-FFF2-40B4-BE49-F238E27FC236}">
                <a16:creationId xmlns:a16="http://schemas.microsoft.com/office/drawing/2014/main" id="{C25A9D18-08BA-C6A2-98C3-77263B91BE23}"/>
              </a:ext>
            </a:extLst>
          </p:cNvPr>
          <p:cNvCxnSpPr>
            <a:stCxn id="10" idx="3"/>
            <a:endCxn id="9" idx="6"/>
          </p:cNvCxnSpPr>
          <p:nvPr/>
        </p:nvCxnSpPr>
        <p:spPr>
          <a:xfrm flipH="1">
            <a:off x="1150945" y="3193262"/>
            <a:ext cx="1379682" cy="10523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1" name="Connettore 7 60">
            <a:extLst>
              <a:ext uri="{FF2B5EF4-FFF2-40B4-BE49-F238E27FC236}">
                <a16:creationId xmlns:a16="http://schemas.microsoft.com/office/drawing/2014/main" id="{449C9BF1-8A07-D9FA-A377-70967C1C5F30}"/>
              </a:ext>
            </a:extLst>
          </p:cNvPr>
          <p:cNvCxnSpPr>
            <a:cxnSpLocks/>
            <a:stCxn id="6" idx="6"/>
            <a:endCxn id="6" idx="0"/>
          </p:cNvCxnSpPr>
          <p:nvPr/>
        </p:nvCxnSpPr>
        <p:spPr>
          <a:xfrm flipH="1" flipV="1">
            <a:off x="1366549" y="2732773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Connettore 7 63">
            <a:extLst>
              <a:ext uri="{FF2B5EF4-FFF2-40B4-BE49-F238E27FC236}">
                <a16:creationId xmlns:a16="http://schemas.microsoft.com/office/drawing/2014/main" id="{DE9FF8EB-EE2C-80EA-8FFC-E9193F4189D0}"/>
              </a:ext>
            </a:extLst>
          </p:cNvPr>
          <p:cNvCxnSpPr>
            <a:cxnSpLocks/>
            <a:stCxn id="10" idx="6"/>
            <a:endCxn id="10" idx="0"/>
          </p:cNvCxnSpPr>
          <p:nvPr/>
        </p:nvCxnSpPr>
        <p:spPr>
          <a:xfrm flipH="1" flipV="1">
            <a:off x="2721368" y="2732773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7" name="Connettore 7 66">
            <a:extLst>
              <a:ext uri="{FF2B5EF4-FFF2-40B4-BE49-F238E27FC236}">
                <a16:creationId xmlns:a16="http://schemas.microsoft.com/office/drawing/2014/main" id="{AEC34DFC-312A-5716-C50D-A3A7D8F51C93}"/>
              </a:ext>
            </a:extLst>
          </p:cNvPr>
          <p:cNvCxnSpPr>
            <a:cxnSpLocks/>
            <a:stCxn id="9" idx="6"/>
            <a:endCxn id="9" idx="0"/>
          </p:cNvCxnSpPr>
          <p:nvPr/>
        </p:nvCxnSpPr>
        <p:spPr>
          <a:xfrm flipH="1" flipV="1">
            <a:off x="881197" y="3975899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0" name="Connettore 7 69">
            <a:extLst>
              <a:ext uri="{FF2B5EF4-FFF2-40B4-BE49-F238E27FC236}">
                <a16:creationId xmlns:a16="http://schemas.microsoft.com/office/drawing/2014/main" id="{6973B81F-AD85-09E7-F7A0-0C31633D22E1}"/>
              </a:ext>
            </a:extLst>
          </p:cNvPr>
          <p:cNvCxnSpPr>
            <a:cxnSpLocks/>
            <a:stCxn id="7" idx="6"/>
            <a:endCxn id="7" idx="0"/>
          </p:cNvCxnSpPr>
          <p:nvPr/>
        </p:nvCxnSpPr>
        <p:spPr>
          <a:xfrm flipH="1" flipV="1">
            <a:off x="2064789" y="4915815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3" name="Connettore 7 72">
            <a:extLst>
              <a:ext uri="{FF2B5EF4-FFF2-40B4-BE49-F238E27FC236}">
                <a16:creationId xmlns:a16="http://schemas.microsoft.com/office/drawing/2014/main" id="{929A1430-8798-80A7-07AC-9E28F3033857}"/>
              </a:ext>
            </a:extLst>
          </p:cNvPr>
          <p:cNvCxnSpPr>
            <a:cxnSpLocks/>
            <a:stCxn id="8" idx="6"/>
            <a:endCxn id="8" idx="0"/>
          </p:cNvCxnSpPr>
          <p:nvPr/>
        </p:nvCxnSpPr>
        <p:spPr>
          <a:xfrm flipH="1" flipV="1">
            <a:off x="3187346" y="3929499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600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/>
              <a:t>Distributed </a:t>
            </a:r>
            <a:r>
              <a:rPr lang="it-IT" err="1"/>
              <a:t>Structures</a:t>
            </a:r>
            <a:br>
              <a:rPr lang="it-IT"/>
            </a:br>
            <a:r>
              <a:rPr lang="it-IT" sz="1600" err="1"/>
              <a:t>Structure</a:t>
            </a:r>
            <a:r>
              <a:rPr lang="it-IT" sz="1600"/>
              <a:t> II</a:t>
            </a:r>
            <a:endParaRPr lang="it-IT" sz="180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E430A1C-0DCC-8D0D-48DC-E8C458EFD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440000"/>
            <a:ext cx="8323726" cy="1351995"/>
          </a:xfrm>
        </p:spPr>
        <p:txBody>
          <a:bodyPr>
            <a:normAutofit/>
          </a:bodyPr>
          <a:lstStyle/>
          <a:p>
            <a:r>
              <a:rPr lang="en-US" sz="1600" b="1"/>
              <a:t>“Reinforced” Bidirectional Star :</a:t>
            </a:r>
          </a:p>
          <a:p>
            <a:r>
              <a:rPr lang="en-US" sz="1600"/>
              <a:t>An extension of the Bidirectional Star was developed, justified by the possibility to take a single area as the most important one (1</a:t>
            </a:r>
            <a:r>
              <a:rPr lang="en-US" sz="1600" baseline="30000"/>
              <a:t>st</a:t>
            </a:r>
            <a:r>
              <a:rPr lang="en-US" sz="1600"/>
              <a:t> subsystem) while trying to keep a certain level of stability on the rest of the system in case of fault occurring on the master node.</a:t>
            </a:r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5F3468CD-72CC-A462-D194-EBF5E0CFA5C0}"/>
              </a:ext>
            </a:extLst>
          </p:cNvPr>
          <p:cNvSpPr/>
          <p:nvPr/>
        </p:nvSpPr>
        <p:spPr>
          <a:xfrm>
            <a:off x="1795041" y="4013966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D635C313-B4E3-09EF-6612-6388F5640C88}"/>
              </a:ext>
            </a:extLst>
          </p:cNvPr>
          <p:cNvSpPr/>
          <p:nvPr/>
        </p:nvSpPr>
        <p:spPr>
          <a:xfrm>
            <a:off x="1795041" y="5138428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E810D6F9-FB50-0955-92C6-3E8B12602F4D}"/>
              </a:ext>
            </a:extLst>
          </p:cNvPr>
          <p:cNvSpPr/>
          <p:nvPr/>
        </p:nvSpPr>
        <p:spPr>
          <a:xfrm>
            <a:off x="3051286" y="4013966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4807079F-4AB5-50BC-ECB0-A5CA4B884C21}"/>
              </a:ext>
            </a:extLst>
          </p:cNvPr>
          <p:cNvSpPr/>
          <p:nvPr/>
        </p:nvSpPr>
        <p:spPr>
          <a:xfrm>
            <a:off x="538796" y="4013966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F8FB7D29-0A70-DA36-FAAC-44C4010EC0BD}"/>
              </a:ext>
            </a:extLst>
          </p:cNvPr>
          <p:cNvSpPr/>
          <p:nvPr/>
        </p:nvSpPr>
        <p:spPr>
          <a:xfrm>
            <a:off x="1795041" y="2889504"/>
            <a:ext cx="539496" cy="5394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6F3B06E1-0A5B-6B8C-9CD5-A3C5DEB9CD56}"/>
              </a:ext>
            </a:extLst>
          </p:cNvPr>
          <p:cNvCxnSpPr>
            <a:stCxn id="11" idx="4"/>
            <a:endCxn id="7" idx="0"/>
          </p:cNvCxnSpPr>
          <p:nvPr/>
        </p:nvCxnSpPr>
        <p:spPr>
          <a:xfrm>
            <a:off x="2064789" y="3429000"/>
            <a:ext cx="0" cy="58496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06BF80E0-FF91-4D70-6D82-25051C6C0CD1}"/>
              </a:ext>
            </a:extLst>
          </p:cNvPr>
          <p:cNvCxnSpPr>
            <a:stCxn id="7" idx="4"/>
            <a:endCxn id="8" idx="0"/>
          </p:cNvCxnSpPr>
          <p:nvPr/>
        </p:nvCxnSpPr>
        <p:spPr>
          <a:xfrm>
            <a:off x="2064789" y="4553462"/>
            <a:ext cx="0" cy="58496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B5742110-4138-8163-4043-18E9D2C27ECA}"/>
              </a:ext>
            </a:extLst>
          </p:cNvPr>
          <p:cNvCxnSpPr>
            <a:stCxn id="10" idx="6"/>
            <a:endCxn id="7" idx="2"/>
          </p:cNvCxnSpPr>
          <p:nvPr/>
        </p:nvCxnSpPr>
        <p:spPr>
          <a:xfrm>
            <a:off x="1078292" y="4283714"/>
            <a:ext cx="71674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21" name="Immagine 20" descr="Immagine che contiene testo, Carattere, bianco, algebra&#10;&#10;Descrizione generata automaticamente">
            <a:extLst>
              <a:ext uri="{FF2B5EF4-FFF2-40B4-BE49-F238E27FC236}">
                <a16:creationId xmlns:a16="http://schemas.microsoft.com/office/drawing/2014/main" id="{4F7F8706-9CC0-40D9-359B-DDF93A44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570" y="3025269"/>
            <a:ext cx="3898798" cy="1392428"/>
          </a:xfrm>
          <a:prstGeom prst="rect">
            <a:avLst/>
          </a:prstGeom>
        </p:spPr>
      </p:pic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AC95B31B-D8F8-C684-1C76-8AC3DDF9A88B}"/>
              </a:ext>
            </a:extLst>
          </p:cNvPr>
          <p:cNvCxnSpPr>
            <a:stCxn id="10" idx="7"/>
            <a:endCxn id="11" idx="3"/>
          </p:cNvCxnSpPr>
          <p:nvPr/>
        </p:nvCxnSpPr>
        <p:spPr>
          <a:xfrm flipV="1">
            <a:off x="999285" y="3349993"/>
            <a:ext cx="874763" cy="7429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BA396BEF-2573-EDAB-9E06-7967DF2C8EC5}"/>
              </a:ext>
            </a:extLst>
          </p:cNvPr>
          <p:cNvCxnSpPr>
            <a:stCxn id="11" idx="5"/>
            <a:endCxn id="9" idx="1"/>
          </p:cNvCxnSpPr>
          <p:nvPr/>
        </p:nvCxnSpPr>
        <p:spPr>
          <a:xfrm>
            <a:off x="2255530" y="3349993"/>
            <a:ext cx="874763" cy="7429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9F21145F-0BB9-AC95-6975-AA57ECCD6689}"/>
              </a:ext>
            </a:extLst>
          </p:cNvPr>
          <p:cNvCxnSpPr>
            <a:stCxn id="9" idx="3"/>
            <a:endCxn id="8" idx="7"/>
          </p:cNvCxnSpPr>
          <p:nvPr/>
        </p:nvCxnSpPr>
        <p:spPr>
          <a:xfrm flipH="1">
            <a:off x="2255530" y="4474455"/>
            <a:ext cx="874763" cy="7429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21C116D4-914B-4769-0221-F7D7EA21673B}"/>
              </a:ext>
            </a:extLst>
          </p:cNvPr>
          <p:cNvCxnSpPr>
            <a:stCxn id="8" idx="1"/>
            <a:endCxn id="10" idx="5"/>
          </p:cNvCxnSpPr>
          <p:nvPr/>
        </p:nvCxnSpPr>
        <p:spPr>
          <a:xfrm flipH="1" flipV="1">
            <a:off x="999285" y="4474455"/>
            <a:ext cx="874763" cy="7429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F7CC4B7-927A-F541-2F02-EAB50E8E0F09}"/>
              </a:ext>
            </a:extLst>
          </p:cNvPr>
          <p:cNvSpPr txBox="1"/>
          <p:nvPr/>
        </p:nvSpPr>
        <p:spPr>
          <a:xfrm>
            <a:off x="3956570" y="4722929"/>
            <a:ext cx="4172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“Reinforcement” was carried out with </a:t>
            </a:r>
            <a:r>
              <a:rPr lang="en-US" sz="1600" b="1"/>
              <a:t>single end </a:t>
            </a:r>
            <a:r>
              <a:rPr lang="en-US" sz="1600"/>
              <a:t>connections in order to maintain a low number of interactions in the structure</a:t>
            </a:r>
          </a:p>
        </p:txBody>
      </p:sp>
      <p:pic>
        <p:nvPicPr>
          <p:cNvPr id="34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5A01462C-F7F9-F37C-F330-0A93A8B37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458" y="2718932"/>
            <a:ext cx="384048" cy="38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01EA76BC-10B9-2333-1E0C-13021506F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954" y="3711557"/>
            <a:ext cx="539496" cy="539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8" name="Connettore 7 37">
            <a:extLst>
              <a:ext uri="{FF2B5EF4-FFF2-40B4-BE49-F238E27FC236}">
                <a16:creationId xmlns:a16="http://schemas.microsoft.com/office/drawing/2014/main" id="{BD54B9AB-62DC-79BE-A8CD-B0D6E491B36B}"/>
              </a:ext>
            </a:extLst>
          </p:cNvPr>
          <p:cNvCxnSpPr>
            <a:cxnSpLocks/>
            <a:stCxn id="11" idx="6"/>
            <a:endCxn id="11" idx="0"/>
          </p:cNvCxnSpPr>
          <p:nvPr/>
        </p:nvCxnSpPr>
        <p:spPr>
          <a:xfrm flipH="1" flipV="1">
            <a:off x="2064789" y="2889504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0" name="Connettore 7 39">
            <a:extLst>
              <a:ext uri="{FF2B5EF4-FFF2-40B4-BE49-F238E27FC236}">
                <a16:creationId xmlns:a16="http://schemas.microsoft.com/office/drawing/2014/main" id="{9DDC264A-ED7E-FB62-29DB-93CD77A05D60}"/>
              </a:ext>
            </a:extLst>
          </p:cNvPr>
          <p:cNvCxnSpPr>
            <a:cxnSpLocks/>
            <a:stCxn id="9" idx="6"/>
            <a:endCxn id="9" idx="0"/>
          </p:cNvCxnSpPr>
          <p:nvPr/>
        </p:nvCxnSpPr>
        <p:spPr>
          <a:xfrm flipH="1" flipV="1">
            <a:off x="3321034" y="4013966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Connettore 7 42">
            <a:extLst>
              <a:ext uri="{FF2B5EF4-FFF2-40B4-BE49-F238E27FC236}">
                <a16:creationId xmlns:a16="http://schemas.microsoft.com/office/drawing/2014/main" id="{13E28829-C759-F9BA-5D13-4EDC018B0E06}"/>
              </a:ext>
            </a:extLst>
          </p:cNvPr>
          <p:cNvCxnSpPr>
            <a:cxnSpLocks/>
            <a:stCxn id="7" idx="6"/>
            <a:endCxn id="7" idx="0"/>
          </p:cNvCxnSpPr>
          <p:nvPr/>
        </p:nvCxnSpPr>
        <p:spPr>
          <a:xfrm flipH="1" flipV="1">
            <a:off x="2064789" y="4013966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0D9C8702-A94A-AF7A-B07D-D740DE5248F0}"/>
              </a:ext>
            </a:extLst>
          </p:cNvPr>
          <p:cNvCxnSpPr>
            <a:stCxn id="7" idx="6"/>
            <a:endCxn id="9" idx="2"/>
          </p:cNvCxnSpPr>
          <p:nvPr/>
        </p:nvCxnSpPr>
        <p:spPr>
          <a:xfrm>
            <a:off x="2334537" y="4283714"/>
            <a:ext cx="71674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6" name="Connettore 7 45">
            <a:extLst>
              <a:ext uri="{FF2B5EF4-FFF2-40B4-BE49-F238E27FC236}">
                <a16:creationId xmlns:a16="http://schemas.microsoft.com/office/drawing/2014/main" id="{ED41351D-748C-713A-692F-0871A31E7E36}"/>
              </a:ext>
            </a:extLst>
          </p:cNvPr>
          <p:cNvCxnSpPr>
            <a:cxnSpLocks/>
            <a:stCxn id="10" idx="2"/>
            <a:endCxn id="10" idx="0"/>
          </p:cNvCxnSpPr>
          <p:nvPr/>
        </p:nvCxnSpPr>
        <p:spPr>
          <a:xfrm rot="10800000" flipH="1">
            <a:off x="538796" y="4013966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4" name="Connettore 7 53">
            <a:extLst>
              <a:ext uri="{FF2B5EF4-FFF2-40B4-BE49-F238E27FC236}">
                <a16:creationId xmlns:a16="http://schemas.microsoft.com/office/drawing/2014/main" id="{61F55E54-2E65-4A40-D751-D28540D584AC}"/>
              </a:ext>
            </a:extLst>
          </p:cNvPr>
          <p:cNvCxnSpPr>
            <a:cxnSpLocks/>
            <a:stCxn id="8" idx="2"/>
            <a:endCxn id="8" idx="4"/>
          </p:cNvCxnSpPr>
          <p:nvPr/>
        </p:nvCxnSpPr>
        <p:spPr>
          <a:xfrm rot="10800000" flipH="1" flipV="1">
            <a:off x="1795041" y="5408176"/>
            <a:ext cx="269748" cy="269748"/>
          </a:xfrm>
          <a:prstGeom prst="curvedConnector4">
            <a:avLst>
              <a:gd name="adj1" fmla="val -84746"/>
              <a:gd name="adj2" fmla="val 18474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5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180AD8FF-ABD8-3211-2BF5-76932D1ED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490" y="5464022"/>
            <a:ext cx="384048" cy="38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BB4960E9-5830-DE33-4B6C-A3CC8672C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870" y="4143441"/>
            <a:ext cx="384048" cy="38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Centrale Elettrica Png, Vettori, PSD e Clipart per il download gratuito  Pngtree">
            <a:extLst>
              <a:ext uri="{FF2B5EF4-FFF2-40B4-BE49-F238E27FC236}">
                <a16:creationId xmlns:a16="http://schemas.microsoft.com/office/drawing/2014/main" id="{C63B4CA5-55BE-AE37-0A45-A73DF5E9A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074" y="4143441"/>
            <a:ext cx="384048" cy="38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08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/>
              <a:t>Distributed </a:t>
            </a:r>
            <a:r>
              <a:rPr lang="it-IT" err="1"/>
              <a:t>Structures</a:t>
            </a:r>
            <a:br>
              <a:rPr lang="it-IT"/>
            </a:br>
            <a:r>
              <a:rPr lang="it-IT" sz="1600"/>
              <a:t>Distributed </a:t>
            </a:r>
            <a:r>
              <a:rPr lang="it-IT" sz="1600" err="1"/>
              <a:t>Fixed</a:t>
            </a:r>
            <a:r>
              <a:rPr lang="it-IT" sz="1600"/>
              <a:t> </a:t>
            </a:r>
            <a:r>
              <a:rPr lang="it-IT" sz="1600" err="1"/>
              <a:t>Modes</a:t>
            </a:r>
            <a:endParaRPr lang="it-IT" sz="180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1F088F7-847D-8134-EE2D-10C6C580CDEF}"/>
              </a:ext>
            </a:extLst>
          </p:cNvPr>
          <p:cNvSpPr txBox="1"/>
          <p:nvPr/>
        </p:nvSpPr>
        <p:spPr>
          <a:xfrm>
            <a:off x="360000" y="1800000"/>
            <a:ext cx="86866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/>
                <a:cs typeface="Arial"/>
              </a:rPr>
              <a:t>The </a:t>
            </a:r>
            <a:r>
              <a:rPr lang="it-IT" sz="1600" dirty="0" err="1">
                <a:latin typeface="Arial"/>
                <a:cs typeface="Arial"/>
              </a:rPr>
              <a:t>function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i="1" dirty="0" err="1">
                <a:latin typeface="Arial"/>
                <a:cs typeface="Arial"/>
              </a:rPr>
              <a:t>di_fixed_modes</a:t>
            </a:r>
            <a:r>
              <a:rPr lang="it-IT" sz="1600" i="1" dirty="0">
                <a:latin typeface="Arial"/>
                <a:cs typeface="Arial"/>
              </a:rPr>
              <a:t> </a:t>
            </a:r>
            <a:r>
              <a:rPr lang="it-IT" sz="1600" dirty="0">
                <a:latin typeface="Arial"/>
                <a:cs typeface="Arial"/>
              </a:rPr>
              <a:t>shows </a:t>
            </a:r>
            <a:r>
              <a:rPr lang="it-IT" sz="1600" dirty="0" err="1">
                <a:latin typeface="Arial"/>
                <a:cs typeface="Arial"/>
              </a:rPr>
              <a:t>that</a:t>
            </a:r>
            <a:r>
              <a:rPr lang="it-IT" sz="1600" dirty="0">
                <a:latin typeface="Arial"/>
                <a:cs typeface="Arial"/>
              </a:rPr>
              <a:t> the system displays </a:t>
            </a:r>
            <a:r>
              <a:rPr lang="it-IT" sz="1600" b="1" dirty="0">
                <a:latin typeface="Arial"/>
                <a:cs typeface="Arial"/>
              </a:rPr>
              <a:t>no </a:t>
            </a:r>
            <a:r>
              <a:rPr lang="it-IT" sz="1600" b="1" dirty="0" err="1">
                <a:latin typeface="Arial"/>
                <a:cs typeface="Arial"/>
              </a:rPr>
              <a:t>distributed</a:t>
            </a:r>
            <a:r>
              <a:rPr lang="it-IT" sz="1600" b="1" dirty="0">
                <a:latin typeface="Arial"/>
                <a:cs typeface="Arial"/>
              </a:rPr>
              <a:t> </a:t>
            </a:r>
            <a:r>
              <a:rPr lang="it-IT" sz="1600" b="1" dirty="0" err="1">
                <a:latin typeface="Arial"/>
                <a:cs typeface="Arial"/>
              </a:rPr>
              <a:t>fixed</a:t>
            </a:r>
            <a:r>
              <a:rPr lang="it-IT" sz="1600" b="1" dirty="0">
                <a:latin typeface="Arial"/>
                <a:cs typeface="Arial"/>
              </a:rPr>
              <a:t> </a:t>
            </a:r>
            <a:r>
              <a:rPr lang="it-IT" sz="1600" b="1" dirty="0" err="1">
                <a:latin typeface="Arial"/>
                <a:cs typeface="Arial"/>
              </a:rPr>
              <a:t>modes</a:t>
            </a:r>
            <a:r>
              <a:rPr lang="it-IT" sz="1600" dirty="0">
                <a:latin typeface="Arial"/>
                <a:cs typeface="Arial"/>
              </a:rPr>
              <a:t>, </a:t>
            </a:r>
            <a:r>
              <a:rPr lang="it-IT" sz="1600" dirty="0" err="1">
                <a:latin typeface="Arial"/>
                <a:cs typeface="Arial"/>
              </a:rPr>
              <a:t>both</a:t>
            </a:r>
            <a:r>
              <a:rPr lang="it-IT" sz="1600" dirty="0">
                <a:latin typeface="Arial"/>
                <a:cs typeface="Arial"/>
              </a:rPr>
              <a:t> in CT and DT</a:t>
            </a:r>
            <a:r>
              <a:rPr lang="en-US" sz="1600" dirty="0">
                <a:latin typeface="Arial"/>
                <a:cs typeface="Arial"/>
              </a:rPr>
              <a:t> just </a:t>
            </a:r>
            <a:r>
              <a:rPr lang="en-US" sz="1600" b="1" dirty="0">
                <a:latin typeface="Arial"/>
                <a:cs typeface="Arial"/>
              </a:rPr>
              <a:t>as expected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. Such result is valid for the two implemented structures as for every other possible distributed structure.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 conclusion one can say that it should be possible to move the eigenvalues and confine them in a specific region for every configuration using a static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state feedback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control law.</a:t>
            </a:r>
          </a:p>
        </p:txBody>
      </p:sp>
      <p:pic>
        <p:nvPicPr>
          <p:cNvPr id="13" name="Immagine 12" descr="Immagine che contiene testo, schermata, Carattere, bianco&#10;&#10;Descrizione generata automaticamente">
            <a:extLst>
              <a:ext uri="{FF2B5EF4-FFF2-40B4-BE49-F238E27FC236}">
                <a16:creationId xmlns:a16="http://schemas.microsoft.com/office/drawing/2014/main" id="{BEE44317-7F33-B7B4-6E4E-03C4CA526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688" y="3787404"/>
            <a:ext cx="2726623" cy="136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43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-1" y="4235172"/>
            <a:ext cx="9144001" cy="2622828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53675" y="4453912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2318154" y="5111832"/>
            <a:ext cx="4508886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3000"/>
              <a:t>Control </a:t>
            </a:r>
            <a:r>
              <a:rPr lang="it-IT" sz="3000" err="1"/>
              <a:t>Implementation</a:t>
            </a:r>
            <a:endParaRPr lang="it-IT" sz="3000"/>
          </a:p>
        </p:txBody>
      </p:sp>
    </p:spTree>
    <p:extLst>
      <p:ext uri="{BB962C8B-B14F-4D97-AF65-F5344CB8AC3E}">
        <p14:creationId xmlns:p14="http://schemas.microsoft.com/office/powerpoint/2010/main" val="2469403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/>
              <a:t>Control Strategies 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54DF2F7-9964-C886-6B82-43D2C06ADA22}"/>
              </a:ext>
            </a:extLst>
          </p:cNvPr>
          <p:cNvSpPr txBox="1"/>
          <p:nvPr/>
        </p:nvSpPr>
        <p:spPr>
          <a:xfrm>
            <a:off x="360000" y="2160000"/>
            <a:ext cx="8581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latin typeface="Arial"/>
                <a:cs typeface="Arial"/>
              </a:rPr>
              <a:t>For </a:t>
            </a:r>
            <a:r>
              <a:rPr lang="it-IT" sz="1600" err="1">
                <a:latin typeface="Arial"/>
                <a:cs typeface="Arial"/>
              </a:rPr>
              <a:t>all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cases</a:t>
            </a:r>
            <a:r>
              <a:rPr lang="it-IT" sz="1600">
                <a:latin typeface="Arial"/>
                <a:cs typeface="Arial"/>
              </a:rPr>
              <a:t> in </a:t>
            </a:r>
            <a:r>
              <a:rPr lang="it-IT" sz="1600" err="1">
                <a:latin typeface="Arial"/>
                <a:cs typeface="Arial"/>
              </a:rPr>
              <a:t>both</a:t>
            </a:r>
            <a:r>
              <a:rPr lang="it-IT" sz="1600">
                <a:latin typeface="Arial"/>
                <a:cs typeface="Arial"/>
              </a:rPr>
              <a:t> frameworks (</a:t>
            </a:r>
            <a:r>
              <a:rPr lang="it-IT" sz="1600" i="1" err="1">
                <a:latin typeface="Arial"/>
                <a:cs typeface="Arial"/>
              </a:rPr>
              <a:t>centralized</a:t>
            </a:r>
            <a:r>
              <a:rPr lang="it-IT" sz="1600">
                <a:latin typeface="Arial"/>
                <a:cs typeface="Arial"/>
              </a:rPr>
              <a:t>, </a:t>
            </a:r>
            <a:r>
              <a:rPr lang="it-IT" sz="1600" i="1" err="1">
                <a:latin typeface="Arial"/>
                <a:cs typeface="Arial"/>
              </a:rPr>
              <a:t>decentralized</a:t>
            </a:r>
            <a:r>
              <a:rPr lang="it-IT" sz="1600">
                <a:latin typeface="Arial"/>
                <a:cs typeface="Arial"/>
              </a:rPr>
              <a:t> and </a:t>
            </a:r>
            <a:r>
              <a:rPr lang="it-IT" sz="1600" i="1" err="1">
                <a:latin typeface="Arial"/>
                <a:cs typeface="Arial"/>
              </a:rPr>
              <a:t>distributed</a:t>
            </a:r>
            <a:r>
              <a:rPr lang="it-IT" sz="1600">
                <a:latin typeface="Arial"/>
                <a:cs typeface="Arial"/>
              </a:rPr>
              <a:t>, CT/DT) </a:t>
            </a:r>
            <a:r>
              <a:rPr lang="it-IT" sz="1600" b="1" err="1">
                <a:latin typeface="Arial"/>
                <a:cs typeface="Arial"/>
              </a:rPr>
              <a:t>three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main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en-US" sz="1600" b="1">
                <a:latin typeface="Arial"/>
                <a:cs typeface="Arial"/>
              </a:rPr>
              <a:t>LMIs </a:t>
            </a:r>
            <a:r>
              <a:rPr lang="en-US" sz="1600">
                <a:latin typeface="Arial"/>
                <a:cs typeface="Arial"/>
              </a:rPr>
              <a:t>have been implemented</a:t>
            </a:r>
            <a:r>
              <a:rPr lang="it-IT" sz="1600">
                <a:latin typeface="Arial"/>
                <a:cs typeface="Arial"/>
              </a:rPr>
              <a:t>: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2520E2A-B626-47F4-A84E-EDE7413AB19A}"/>
                  </a:ext>
                </a:extLst>
              </p:cNvPr>
              <p:cNvSpPr txBox="1"/>
              <p:nvPr/>
            </p:nvSpPr>
            <p:spPr>
              <a:xfrm>
                <a:off x="360000" y="1440000"/>
                <a:ext cx="833890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/>
                    <a:cs typeface="Arial"/>
                  </a:rPr>
                  <a:t>To design a control gain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60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16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i="1" dirty="0">
                    <a:latin typeface="Arial"/>
                    <a:cs typeface="Arial"/>
                  </a:rPr>
                  <a:t> </a:t>
                </a:r>
                <a:r>
                  <a:rPr lang="en-US" sz="1600" dirty="0">
                    <a:latin typeface="Arial"/>
                    <a:cs typeface="Arial"/>
                  </a:rPr>
                  <a:t>that guarantees Hurwitz/Schur stability and some specific performance, one or more Linear Matrix Inequalities (LMIs) have to be enforced..</a:t>
                </a:r>
              </a:p>
            </p:txBody>
          </p:sp>
        </mc:Choice>
        <mc:Fallback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2520E2A-B626-47F4-A84E-EDE7413AB1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1440000"/>
                <a:ext cx="8338902" cy="584775"/>
              </a:xfrm>
              <a:prstGeom prst="rect">
                <a:avLst/>
              </a:prstGeom>
              <a:blipFill>
                <a:blip r:embed="rId2"/>
                <a:stretch>
                  <a:fillRect l="-365" t="-312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14CB66D6-45EF-FA63-B72B-A46F89BF2CC6}"/>
                  </a:ext>
                </a:extLst>
              </p:cNvPr>
              <p:cNvSpPr txBox="1"/>
              <p:nvPr/>
            </p:nvSpPr>
            <p:spPr>
              <a:xfrm>
                <a:off x="360000" y="4500000"/>
                <a:ext cx="7312237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it-IT" sz="1600" i="1">
                    <a:latin typeface="Arial"/>
                    <a:cs typeface="Arial"/>
                  </a:rPr>
                  <a:t>3)</a:t>
                </a:r>
                <a:r>
                  <a:rPr lang="it-IT" sz="1600">
                    <a:latin typeface="Arial"/>
                    <a:cs typeface="Arial"/>
                  </a:rPr>
                  <a:t>	</a:t>
                </a:r>
                <a:r>
                  <a:rPr lang="it-IT" sz="1600">
                    <a:cs typeface="Arial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it-IT" sz="1600" b="1" i="1">
                            <a:latin typeface="Cambria Math" panose="02040503050406030204" pitchFamily="18" charset="0"/>
                            <a:cs typeface="Arial"/>
                          </a:rPr>
                          <m:t>𝑯</m:t>
                        </m:r>
                      </m:e>
                      <m:sub>
                        <m:r>
                          <a:rPr lang="it-IT" sz="1600" b="1" i="1">
                            <a:latin typeface="Cambria Math" panose="02040503050406030204" pitchFamily="18" charset="0"/>
                            <a:cs typeface="Arial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 sz="1600" b="1">
                    <a:latin typeface="Arial"/>
                    <a:cs typeface="Arial"/>
                  </a:rPr>
                  <a:t> </a:t>
                </a:r>
                <a:r>
                  <a:rPr lang="it-IT" sz="1600" b="1" err="1">
                    <a:latin typeface="Arial"/>
                    <a:cs typeface="Arial"/>
                  </a:rPr>
                  <a:t>norm</a:t>
                </a:r>
                <a:r>
                  <a:rPr lang="it-IT" sz="1600" b="1">
                    <a:latin typeface="Arial"/>
                    <a:cs typeface="Arial"/>
                  </a:rPr>
                  <a:t> </a:t>
                </a:r>
                <a:r>
                  <a:rPr lang="it-IT" sz="1600" b="1" err="1">
                    <a:latin typeface="Arial"/>
                    <a:cs typeface="Arial"/>
                  </a:rPr>
                  <a:t>minimization</a:t>
                </a:r>
                <a:r>
                  <a:rPr lang="it-IT" sz="1600">
                    <a:latin typeface="Arial"/>
                    <a:cs typeface="Arial"/>
                  </a:rPr>
                  <a:t> 				</a:t>
                </a:r>
                <a:r>
                  <a:rPr lang="it-IT" sz="1600" i="1">
                    <a:latin typeface="Arial"/>
                    <a:cs typeface="Arial"/>
                  </a:rPr>
                  <a:t>LMI_CT_H2</a:t>
                </a:r>
              </a:p>
              <a:p>
                <a:endParaRPr lang="en-US"/>
              </a:p>
            </p:txBody>
          </p:sp>
        </mc:Choice>
        <mc:Fallback xmlns="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14CB66D6-45EF-FA63-B72B-A46F89BF2C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4500000"/>
                <a:ext cx="7312237" cy="738664"/>
              </a:xfrm>
              <a:prstGeom prst="rect">
                <a:avLst/>
              </a:prstGeom>
              <a:blipFill>
                <a:blip r:embed="rId3"/>
                <a:stretch>
                  <a:fillRect l="-4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FA80591-241F-0084-63F7-674E4E3C8FBA}"/>
              </a:ext>
            </a:extLst>
          </p:cNvPr>
          <p:cNvSpPr txBox="1"/>
          <p:nvPr/>
        </p:nvSpPr>
        <p:spPr>
          <a:xfrm>
            <a:off x="360000" y="2808000"/>
            <a:ext cx="7162305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600" i="1">
                <a:latin typeface="Arial"/>
                <a:cs typeface="Arial"/>
              </a:rPr>
              <a:t>1)</a:t>
            </a:r>
            <a:r>
              <a:rPr lang="it-IT" sz="1600" b="1">
                <a:latin typeface="Arial"/>
                <a:cs typeface="Arial"/>
              </a:rPr>
              <a:t>	</a:t>
            </a:r>
            <a:r>
              <a:rPr lang="it-IT" sz="1600" b="1" err="1">
                <a:latin typeface="Arial"/>
                <a:cs typeface="Arial"/>
              </a:rPr>
              <a:t>Stabilizing</a:t>
            </a:r>
            <a:r>
              <a:rPr lang="it-IT" sz="1600">
                <a:latin typeface="Arial"/>
                <a:cs typeface="Arial"/>
              </a:rPr>
              <a:t> 						</a:t>
            </a:r>
            <a:r>
              <a:rPr lang="it-IT" sz="1600" i="1">
                <a:latin typeface="Arial"/>
                <a:cs typeface="Arial"/>
              </a:rPr>
              <a:t> </a:t>
            </a:r>
            <a:r>
              <a:rPr lang="it-IT" sz="1600" i="1" err="1">
                <a:latin typeface="Arial"/>
                <a:cs typeface="Arial"/>
              </a:rPr>
              <a:t>LMI_CT_DeDicont</a:t>
            </a:r>
            <a:r>
              <a:rPr lang="it-IT" sz="1600" i="1">
                <a:latin typeface="Arial"/>
                <a:cs typeface="Arial"/>
              </a:rPr>
              <a:t> </a:t>
            </a:r>
            <a:r>
              <a:rPr lang="it-IT" sz="1600">
                <a:latin typeface="Arial"/>
                <a:cs typeface="Arial"/>
              </a:rPr>
              <a:t>	</a:t>
            </a:r>
            <a:endParaRPr lang="it-IT" sz="1600" i="1">
              <a:latin typeface="Arial"/>
              <a:cs typeface="Arial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2F4FFB52-C3A3-D4DF-0394-D93A294FCB70}"/>
              </a:ext>
            </a:extLst>
          </p:cNvPr>
          <p:cNvSpPr txBox="1"/>
          <p:nvPr/>
        </p:nvSpPr>
        <p:spPr>
          <a:xfrm>
            <a:off x="360000" y="3312000"/>
            <a:ext cx="3795650" cy="1154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600" i="1">
                <a:latin typeface="Arial"/>
                <a:cs typeface="Arial"/>
              </a:rPr>
              <a:t>2)</a:t>
            </a:r>
            <a:r>
              <a:rPr lang="it-IT" sz="1600">
                <a:latin typeface="Arial"/>
                <a:cs typeface="Arial"/>
              </a:rPr>
              <a:t>	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Eigenvalues</a:t>
            </a:r>
            <a:r>
              <a:rPr lang="it-IT" sz="1600" b="1">
                <a:latin typeface="Arial"/>
                <a:cs typeface="Arial"/>
              </a:rPr>
              <a:t> in </a:t>
            </a:r>
            <a:r>
              <a:rPr lang="it-IT" sz="1600" b="1" err="1">
                <a:latin typeface="Arial"/>
                <a:cs typeface="Arial"/>
              </a:rPr>
              <a:t>delimited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region</a:t>
            </a:r>
            <a:r>
              <a:rPr lang="it-IT" sz="1600" b="1">
                <a:latin typeface="Arial"/>
                <a:cs typeface="Arial"/>
              </a:rPr>
              <a:t> 	+ alpha </a:t>
            </a:r>
            <a:r>
              <a:rPr lang="it-IT" sz="1600" b="1" err="1">
                <a:latin typeface="Arial"/>
                <a:cs typeface="Arial"/>
              </a:rPr>
              <a:t>stability</a:t>
            </a:r>
            <a:r>
              <a:rPr lang="it-IT" sz="1600" b="1">
                <a:latin typeface="Arial"/>
                <a:cs typeface="Arial"/>
              </a:rPr>
              <a:t> + </a:t>
            </a:r>
            <a:r>
              <a:rPr lang="it-IT" sz="1600" b="1" err="1">
                <a:latin typeface="Arial"/>
                <a:cs typeface="Arial"/>
              </a:rPr>
              <a:t>minimization</a:t>
            </a:r>
            <a:r>
              <a:rPr lang="it-IT" sz="1600" b="1">
                <a:latin typeface="Arial"/>
                <a:cs typeface="Arial"/>
              </a:rPr>
              <a:t> 	of control </a:t>
            </a:r>
            <a:r>
              <a:rPr lang="it-IT" sz="1600" b="1" err="1">
                <a:latin typeface="Arial"/>
                <a:cs typeface="Arial"/>
              </a:rPr>
              <a:t>effort</a:t>
            </a:r>
            <a:r>
              <a:rPr lang="it-IT" sz="1600">
                <a:latin typeface="Arial"/>
                <a:cs typeface="Arial"/>
              </a:rPr>
              <a:t> 		</a:t>
            </a:r>
            <a:r>
              <a:rPr lang="it-IT" sz="1600" i="1">
                <a:latin typeface="Arial"/>
                <a:cs typeface="Arial"/>
              </a:rPr>
              <a:t> </a:t>
            </a:r>
            <a:r>
              <a:rPr lang="it-IT" sz="1600">
                <a:latin typeface="Arial"/>
                <a:cs typeface="Arial"/>
              </a:rPr>
              <a:t>	</a:t>
            </a:r>
            <a:endParaRPr lang="it-IT" sz="1600" i="1">
              <a:latin typeface="Arial"/>
              <a:cs typeface="Arial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69C693B-AB0A-37B0-F282-19C11310F312}"/>
              </a:ext>
            </a:extLst>
          </p:cNvPr>
          <p:cNvSpPr txBox="1"/>
          <p:nvPr/>
        </p:nvSpPr>
        <p:spPr>
          <a:xfrm>
            <a:off x="4529451" y="3690038"/>
            <a:ext cx="3148448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nn-NO" sz="1600" i="1">
                <a:latin typeface="Arial"/>
                <a:cs typeface="Arial"/>
              </a:rPr>
              <a:t>LMI_CT_REG_ALPHA_MINU</a:t>
            </a:r>
            <a:endParaRPr lang="it-IT" sz="1600" i="1">
              <a:latin typeface="Arial"/>
              <a:cs typeface="Arial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A326248-A6EC-F16E-94B1-316A4EB59BF7}"/>
              </a:ext>
            </a:extLst>
          </p:cNvPr>
          <p:cNvSpPr txBox="1"/>
          <p:nvPr/>
        </p:nvSpPr>
        <p:spPr>
          <a:xfrm>
            <a:off x="5378212" y="5607937"/>
            <a:ext cx="7162305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000" b="1" i="1">
                <a:latin typeface="Arial"/>
                <a:cs typeface="Arial"/>
              </a:rPr>
              <a:t>*</a:t>
            </a:r>
            <a:r>
              <a:rPr lang="it-IT" sz="1600" i="1">
                <a:latin typeface="Arial"/>
                <a:cs typeface="Arial"/>
              </a:rPr>
              <a:t> </a:t>
            </a:r>
            <a:r>
              <a:rPr lang="it-IT" sz="1400" i="1" err="1">
                <a:latin typeface="Arial"/>
                <a:cs typeface="Arial"/>
              </a:rPr>
              <a:t>Later</a:t>
            </a:r>
            <a:r>
              <a:rPr lang="it-IT" sz="1400" i="1">
                <a:latin typeface="Arial"/>
                <a:cs typeface="Arial"/>
              </a:rPr>
              <a:t> </a:t>
            </a:r>
            <a:r>
              <a:rPr lang="it-IT" sz="1400" i="1" err="1">
                <a:latin typeface="Arial"/>
                <a:cs typeface="Arial"/>
              </a:rPr>
              <a:t>referred</a:t>
            </a:r>
            <a:r>
              <a:rPr lang="it-IT" sz="1400" i="1">
                <a:latin typeface="Arial"/>
                <a:cs typeface="Arial"/>
              </a:rPr>
              <a:t> to </a:t>
            </a:r>
            <a:r>
              <a:rPr lang="it-IT" sz="1400" i="1" err="1">
                <a:latin typeface="Arial"/>
                <a:cs typeface="Arial"/>
              </a:rPr>
              <a:t>as</a:t>
            </a:r>
            <a:r>
              <a:rPr lang="it-IT" sz="1400" i="1">
                <a:latin typeface="Arial"/>
                <a:cs typeface="Arial"/>
              </a:rPr>
              <a:t> «Multi-</a:t>
            </a:r>
            <a:r>
              <a:rPr lang="it-IT" sz="1400" i="1" err="1">
                <a:latin typeface="Arial"/>
                <a:cs typeface="Arial"/>
              </a:rPr>
              <a:t>Objective</a:t>
            </a:r>
            <a:r>
              <a:rPr lang="it-IT" sz="1400" i="1">
                <a:latin typeface="Arial"/>
                <a:cs typeface="Arial"/>
              </a:rPr>
              <a:t> LMI»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D1E9C36-D34F-9E97-44F8-8AE862F53712}"/>
              </a:ext>
            </a:extLst>
          </p:cNvPr>
          <p:cNvSpPr txBox="1"/>
          <p:nvPr/>
        </p:nvSpPr>
        <p:spPr>
          <a:xfrm>
            <a:off x="7316399" y="3649545"/>
            <a:ext cx="355838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000" b="1" i="1">
                <a:latin typeface="Arial"/>
                <a:cs typeface="Arial"/>
              </a:rPr>
              <a:t>*</a:t>
            </a:r>
            <a:endParaRPr lang="it-IT" sz="1400" i="1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6754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 err="1"/>
              <a:t>Stabilizing</a:t>
            </a:r>
            <a:r>
              <a:rPr lang="it-IT"/>
              <a:t> LMI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AB830A3-220F-FD24-F715-C249CDDD6EFC}"/>
              </a:ext>
            </a:extLst>
          </p:cNvPr>
          <p:cNvGrpSpPr/>
          <p:nvPr/>
        </p:nvGrpSpPr>
        <p:grpSpPr>
          <a:xfrm>
            <a:off x="309996" y="1440000"/>
            <a:ext cx="5165701" cy="2757660"/>
            <a:chOff x="503388" y="1961566"/>
            <a:chExt cx="5165701" cy="2757660"/>
          </a:xfrm>
        </p:grpSpPr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5E0D1A8D-E723-D496-0718-A458FAF46CA5}"/>
                </a:ext>
              </a:extLst>
            </p:cNvPr>
            <p:cNvSpPr txBox="1"/>
            <p:nvPr/>
          </p:nvSpPr>
          <p:spPr>
            <a:xfrm>
              <a:off x="553392" y="1961566"/>
              <a:ext cx="511569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/>
                  <a:cs typeface="Arial"/>
                </a:rPr>
                <a:t>The stabilizing LMI implements the following constraint:</a:t>
              </a:r>
            </a:p>
          </p:txBody>
        </p:sp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66BB2BBA-05CF-BFB6-F636-BB3908EB0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3388" y="2740362"/>
              <a:ext cx="5165701" cy="216319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CasellaDiTesto 8">
                  <a:extLst>
                    <a:ext uri="{FF2B5EF4-FFF2-40B4-BE49-F238E27FC236}">
                      <a16:creationId xmlns:a16="http://schemas.microsoft.com/office/drawing/2014/main" id="{456AD06E-4BA1-D598-343D-CCC3C1898A70}"/>
                    </a:ext>
                  </a:extLst>
                </p:cNvPr>
                <p:cNvSpPr txBox="1"/>
                <p:nvPr/>
              </p:nvSpPr>
              <p:spPr>
                <a:xfrm>
                  <a:off x="553392" y="3149566"/>
                  <a:ext cx="5115697" cy="15696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to place all eigenvalues of the system in the corresponding stability region.</a:t>
                  </a:r>
                </a:p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Acting on the system leads to a </a:t>
                  </a:r>
                  <a:r>
                    <a:rPr lang="en-US" sz="16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worse response</a:t>
                  </a:r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of the state that is displayed, </a:t>
                  </a:r>
                  <a:r>
                    <a:rPr lang="en-US" sz="16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but</a:t>
                  </a:r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now </a:t>
                  </a:r>
                  <a:r>
                    <a:rPr lang="en-US" sz="16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asymptotic stability for all the components of </a:t>
                  </a:r>
                  <a14:m>
                    <m:oMath xmlns:m="http://schemas.openxmlformats.org/officeDocument/2006/math">
                      <m:r>
                        <a:rPr lang="it-IT" sz="1600" b="1" i="1" smtClean="0">
                          <a:latin typeface="Cambria Math" panose="02040503050406030204" pitchFamily="18" charset="0"/>
                        </a:rPr>
                        <m:t>𝒙</m:t>
                      </m:r>
                    </m:oMath>
                  </a14:m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is reached.</a:t>
                  </a:r>
                </a:p>
                <a:p>
                  <a:endParaRPr lang="en-US" sz="1600" dirty="0"/>
                </a:p>
              </p:txBody>
            </p:sp>
          </mc:Choice>
          <mc:Fallback xmlns="">
            <p:sp>
              <p:nvSpPr>
                <p:cNvPr id="9" name="CasellaDiTesto 8">
                  <a:extLst>
                    <a:ext uri="{FF2B5EF4-FFF2-40B4-BE49-F238E27FC236}">
                      <a16:creationId xmlns:a16="http://schemas.microsoft.com/office/drawing/2014/main" id="{456AD06E-4BA1-D598-343D-CCC3C1898A7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3392" y="3149566"/>
                  <a:ext cx="5115697" cy="1569660"/>
                </a:xfrm>
                <a:prstGeom prst="rect">
                  <a:avLst/>
                </a:prstGeom>
                <a:blipFill>
                  <a:blip r:embed="rId4"/>
                  <a:stretch>
                    <a:fillRect l="-596" t="-11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C2B25A5-70AF-C5AA-9FA2-3F9359972CCF}"/>
              </a:ext>
            </a:extLst>
          </p:cNvPr>
          <p:cNvSpPr txBox="1"/>
          <p:nvPr/>
        </p:nvSpPr>
        <p:spPr>
          <a:xfrm>
            <a:off x="360000" y="4608000"/>
            <a:ext cx="5165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dynamic of the states is identical in all configurations: this highlights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very low coupling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between the areas.</a:t>
            </a:r>
            <a:endParaRPr lang="en-US" sz="1600" dirty="0">
              <a:highlight>
                <a:srgbClr val="FF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magine 7" descr="Immagine che contiene testo, diagramma, Piano, disegno&#10;&#10;Descrizione generata automaticamente">
            <a:extLst>
              <a:ext uri="{FF2B5EF4-FFF2-40B4-BE49-F238E27FC236}">
                <a16:creationId xmlns:a16="http://schemas.microsoft.com/office/drawing/2014/main" id="{117773DF-9DA7-FE6D-61D3-01DE03DAF4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597" t="6369" r="6953" b="5593"/>
          <a:stretch/>
        </p:blipFill>
        <p:spPr>
          <a:xfrm>
            <a:off x="5537951" y="1457904"/>
            <a:ext cx="3163223" cy="2440515"/>
          </a:xfrm>
          <a:prstGeom prst="rect">
            <a:avLst/>
          </a:prstGeom>
        </p:spPr>
      </p:pic>
      <p:pic>
        <p:nvPicPr>
          <p:cNvPr id="11" name="Immagine 10" descr="Immagine che contiene testo, diagramma, linea, Parallelo&#10;&#10;Descrizione generata automaticamente">
            <a:extLst>
              <a:ext uri="{FF2B5EF4-FFF2-40B4-BE49-F238E27FC236}">
                <a16:creationId xmlns:a16="http://schemas.microsoft.com/office/drawing/2014/main" id="{75A15EBB-DD27-9476-A767-B8519325913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009" b="6290"/>
          <a:stretch/>
        </p:blipFill>
        <p:spPr>
          <a:xfrm>
            <a:off x="5583043" y="4249012"/>
            <a:ext cx="2755431" cy="1791743"/>
          </a:xfrm>
          <a:prstGeom prst="rect">
            <a:avLst/>
          </a:prstGeom>
        </p:spPr>
      </p:pic>
      <p:cxnSp>
        <p:nvCxnSpPr>
          <p:cNvPr id="16" name="Connettore 7 15">
            <a:extLst>
              <a:ext uri="{FF2B5EF4-FFF2-40B4-BE49-F238E27FC236}">
                <a16:creationId xmlns:a16="http://schemas.microsoft.com/office/drawing/2014/main" id="{A224021E-B571-A63A-EFC3-CCF6A80687F4}"/>
              </a:ext>
            </a:extLst>
          </p:cNvPr>
          <p:cNvCxnSpPr/>
          <p:nvPr/>
        </p:nvCxnSpPr>
        <p:spPr>
          <a:xfrm rot="5400000">
            <a:off x="7965021" y="3920593"/>
            <a:ext cx="289707" cy="24140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275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 err="1"/>
              <a:t>Stabilizing</a:t>
            </a:r>
            <a:r>
              <a:rPr lang="it-IT"/>
              <a:t> LMI</a:t>
            </a:r>
            <a:br>
              <a:rPr lang="it-IT"/>
            </a:br>
            <a:r>
              <a:rPr lang="it-IT" sz="1600" err="1"/>
              <a:t>Results</a:t>
            </a:r>
            <a:r>
              <a:rPr lang="it-IT" sz="1600"/>
              <a:t> </a:t>
            </a:r>
            <a:r>
              <a:rPr lang="it-IT" sz="1600" err="1"/>
              <a:t>Comparison</a:t>
            </a:r>
            <a:endParaRPr lang="it-IT" sz="160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A2A47E4-DAF3-A7E3-D3E7-1904233A95EC}"/>
              </a:ext>
            </a:extLst>
          </p:cNvPr>
          <p:cNvSpPr txBox="1"/>
          <p:nvPr/>
        </p:nvSpPr>
        <p:spPr>
          <a:xfrm>
            <a:off x="5400000" y="1908000"/>
            <a:ext cx="342132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dynamic of the states is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much slower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than before: using a stabilizing LMI the position of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the eigenvalues is changed (not only the problematic ones).</a:t>
            </a:r>
          </a:p>
          <a:p>
            <a:endParaRPr lang="en-US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6FC6D50-A39C-8517-11A3-F2C779D2F598}"/>
              </a:ext>
            </a:extLst>
          </p:cNvPr>
          <p:cNvSpPr txBox="1"/>
          <p:nvPr/>
        </p:nvSpPr>
        <p:spPr>
          <a:xfrm>
            <a:off x="2828577" y="3570406"/>
            <a:ext cx="1720754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i="1" err="1"/>
              <a:t>Eig</a:t>
            </a:r>
            <a:r>
              <a:rPr lang="en-US" sz="1600" i="1"/>
              <a:t>(A+B*K_C_CT)</a:t>
            </a:r>
            <a:endParaRPr lang="en-US" sz="1600" i="1">
              <a:cs typeface="Calibri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2092D48-4D80-4AB2-0AC2-5F9414E28A5B}"/>
              </a:ext>
            </a:extLst>
          </p:cNvPr>
          <p:cNvSpPr txBox="1"/>
          <p:nvPr/>
        </p:nvSpPr>
        <p:spPr>
          <a:xfrm>
            <a:off x="388534" y="3553314"/>
            <a:ext cx="866273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i="1"/>
              <a:t>Eig(A)</a:t>
            </a:r>
            <a:endParaRPr lang="en-US" sz="1600" i="1">
              <a:cs typeface="Calibri"/>
            </a:endParaRPr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3B35784A-96AF-DB33-CAF4-618AA62C2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174" y="3691975"/>
            <a:ext cx="866273" cy="2143356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66676AE0-18C0-A1A1-5D0C-15F3054D224B}"/>
              </a:ext>
            </a:extLst>
          </p:cNvPr>
          <p:cNvSpPr txBox="1"/>
          <p:nvPr/>
        </p:nvSpPr>
        <p:spPr>
          <a:xfrm>
            <a:off x="360000" y="4320000"/>
            <a:ext cx="6004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resulting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spectral abscissas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(and later spectral radius) achieved are basically the same for all control structures:</a:t>
            </a:r>
          </a:p>
        </p:txBody>
      </p:sp>
      <p:pic>
        <p:nvPicPr>
          <p:cNvPr id="3" name="Immagine 2" descr="Immagine che contiene testo, schermata, numero, linea&#10;&#10;Descrizione generata automaticamente">
            <a:extLst>
              <a:ext uri="{FF2B5EF4-FFF2-40B4-BE49-F238E27FC236}">
                <a16:creationId xmlns:a16="http://schemas.microsoft.com/office/drawing/2014/main" id="{4A9E369E-D1E5-8F21-B19B-74184F44A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72" y="1457325"/>
            <a:ext cx="2528886" cy="2000250"/>
          </a:xfrm>
          <a:prstGeom prst="rect">
            <a:avLst/>
          </a:prstGeom>
        </p:spPr>
      </p:pic>
      <p:pic>
        <p:nvPicPr>
          <p:cNvPr id="7" name="Immagine 6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6BDE57E2-C68E-8E21-8AD7-C1F9B6D8A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8888" y="1457325"/>
            <a:ext cx="2528887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662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9144"/>
            <a:ext cx="8581043" cy="840400"/>
          </a:xfrm>
        </p:spPr>
        <p:txBody>
          <a:bodyPr anchor="ctr"/>
          <a:lstStyle/>
          <a:p>
            <a:r>
              <a:rPr lang="it-IT"/>
              <a:t>System </a:t>
            </a:r>
            <a:r>
              <a:rPr lang="it-IT" err="1"/>
              <a:t>description</a:t>
            </a:r>
            <a:r>
              <a:rPr lang="it-IT"/>
              <a:t> and </a:t>
            </a:r>
            <a:r>
              <a:rPr lang="it-IT" err="1"/>
              <a:t>initial</a:t>
            </a:r>
            <a:r>
              <a:rPr lang="it-IT"/>
              <a:t> </a:t>
            </a:r>
            <a:r>
              <a:rPr lang="it-IT" err="1"/>
              <a:t>analisys</a:t>
            </a:r>
            <a:r>
              <a:rPr lang="it-IT"/>
              <a:t> I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68216" y="1578781"/>
            <a:ext cx="8323726" cy="4525963"/>
          </a:xfrm>
        </p:spPr>
        <p:txBody>
          <a:bodyPr/>
          <a:lstStyle/>
          <a:p>
            <a:pPr algn="l"/>
            <a:endParaRPr lang="it-IT" b="0" i="0" u="none" strike="noStrike" baseline="0">
              <a:solidFill>
                <a:srgbClr val="000000"/>
              </a:solidFill>
            </a:endParaRPr>
          </a:p>
          <a:p>
            <a:pPr algn="l"/>
            <a:endParaRPr lang="it-IT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A4F069F4-07D6-A6A7-BD8B-3EB1F0E076A5}"/>
                  </a:ext>
                </a:extLst>
              </p:cNvPr>
              <p:cNvSpPr txBox="1"/>
              <p:nvPr/>
            </p:nvSpPr>
            <p:spPr>
              <a:xfrm>
                <a:off x="360000" y="1440000"/>
                <a:ext cx="4320000" cy="4164666"/>
              </a:xfrm>
              <a:prstGeom prst="rect">
                <a:avLst/>
              </a:prstGeom>
              <a:noFill/>
            </p:spPr>
            <p:txBody>
              <a:bodyPr wrap="square" anchor="t" anchorCtr="0">
                <a:spAutoFit/>
              </a:bodyPr>
              <a:lstStyle/>
              <a:p>
                <a:r>
                  <a:rPr lang="en-US" sz="1600">
                    <a:latin typeface="Arial"/>
                    <a:cs typeface="Arial"/>
                  </a:rPr>
                  <a:t>A Power Network System (PNS) composed of </a:t>
                </a:r>
                <a:r>
                  <a:rPr lang="en-US" sz="1600" b="1">
                    <a:latin typeface="Arial"/>
                    <a:cs typeface="Arial"/>
                  </a:rPr>
                  <a:t>five power generation areas </a:t>
                </a:r>
                <a:r>
                  <a:rPr lang="en-US" sz="1600">
                    <a:latin typeface="Arial"/>
                    <a:cs typeface="Arial"/>
                  </a:rPr>
                  <a:t>coupled through tie-lines is analyzed. The models are linearized around an equilibrium value. The state of  each area consists of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sz="16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600" b="1" i="1" dirty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l-GR" sz="1600" b="1" i="1" dirty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l-GR" sz="1600" dirty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l-GR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l-GR" sz="16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l-GR" sz="1600" dirty="0">
                                <a:latin typeface="Cambria Math" panose="02040503050406030204" pitchFamily="18" charset="0"/>
                              </a:rPr>
                              <m:t>Δ</m:t>
                            </m:r>
                            <m:sSub>
                              <m:sSubPr>
                                <m:ctrlPr>
                                  <a:rPr lang="it-IT" sz="16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l-GR" sz="1600" dirty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l-GR" sz="1600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l-GR" sz="1600" dirty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m:rPr>
                                <m:sty m:val="p"/>
                              </m:rPr>
                              <a:rPr lang="el-GR" sz="1600" dirty="0">
                                <a:latin typeface="Cambria Math" panose="02040503050406030204" pitchFamily="18" charset="0"/>
                              </a:rPr>
                              <m:t>Δ</m:t>
                            </m:r>
                            <m:sSub>
                              <m:sSubPr>
                                <m:ctrlPr>
                                  <a:rPr lang="it-IT" sz="16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l-GR" sz="1600" dirty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l-GR" sz="1600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l-GR" sz="1600" dirty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m:rPr>
                                <m:sty m:val="p"/>
                              </m:rPr>
                              <a:rPr lang="el-GR" sz="1600" dirty="0">
                                <a:latin typeface="Cambria Math" panose="02040503050406030204" pitchFamily="18" charset="0"/>
                              </a:rPr>
                              <m:t>Δ</m:t>
                            </m:r>
                            <m:sSub>
                              <m:sSubPr>
                                <m:ctrlPr>
                                  <a:rPr lang="it-IT" sz="16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l-GR" sz="1600" dirty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l-GR" sz="1600" dirty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it-IT" sz="1600" dirty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it-IT" sz="1600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l-GR" sz="1600" dirty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m:rPr>
                                <m:sty m:val="p"/>
                              </m:rPr>
                              <a:rPr lang="el-GR" sz="1600" dirty="0">
                                <a:latin typeface="Cambria Math" panose="02040503050406030204" pitchFamily="18" charset="0"/>
                              </a:rPr>
                              <m:t>Δ</m:t>
                            </m:r>
                            <m:sSub>
                              <m:sSubPr>
                                <m:ctrlPr>
                                  <a:rPr lang="it-IT" sz="16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l-GR" sz="1600" dirty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l-GR" sz="1600" dirty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it-IT" sz="1600" dirty="0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it-IT" sz="1600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l-GR" sz="1600" dirty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600">
                    <a:latin typeface="Arial"/>
                    <a:cs typeface="Arial"/>
                  </a:rPr>
                  <a:t>, </a:t>
                </a:r>
                <a:r>
                  <a:rPr lang="it-IT" sz="1600" err="1">
                    <a:latin typeface="Arial"/>
                    <a:cs typeface="Arial"/>
                  </a:rPr>
                  <a:t>being</a:t>
                </a:r>
                <a:r>
                  <a:rPr lang="it-IT" sz="1600">
                    <a:latin typeface="Arial"/>
                    <a:cs typeface="Arial"/>
                  </a:rPr>
                  <a:t>: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1" i="1" dirty="0">
                        <a:latin typeface="Cambria Math" panose="02040503050406030204" pitchFamily="18" charset="0"/>
                      </a:rPr>
                      <m:t>𝚫</m:t>
                    </m:r>
                    <m:sSub>
                      <m:sSubPr>
                        <m:ctrlPr>
                          <a:rPr lang="it-IT" sz="16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  <m:sub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1600">
                    <a:latin typeface="Arial"/>
                    <a:cs typeface="Arial"/>
                  </a:rPr>
                  <a:t>: Deviation of the angular displacement of the rotor with respect to the stationary reference axis on the stator.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1" i="1" dirty="0">
                        <a:latin typeface="Cambria Math" panose="02040503050406030204" pitchFamily="18" charset="0"/>
                      </a:rPr>
                      <m:t>𝚫</m:t>
                    </m:r>
                    <m:sSub>
                      <m:sSubPr>
                        <m:ctrlPr>
                          <a:rPr lang="it-IT" sz="16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1600">
                    <a:latin typeface="Arial"/>
                    <a:cs typeface="Arial"/>
                  </a:rPr>
                  <a:t>: Speed deviation of the rotating mass from the nominal value.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1" i="1" dirty="0">
                        <a:latin typeface="Cambria Math" panose="02040503050406030204" pitchFamily="18" charset="0"/>
                      </a:rPr>
                      <m:t>𝚫</m:t>
                    </m:r>
                    <m:sSub>
                      <m:sSubPr>
                        <m:ctrlPr>
                          <a:rPr lang="it-IT" sz="16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𝐦</m:t>
                        </m:r>
                        <m:r>
                          <a:rPr lang="it-IT" sz="1600" b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600" b="1" i="1" dirty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1600">
                    <a:latin typeface="Arial"/>
                    <a:cs typeface="Arial"/>
                  </a:rPr>
                  <a:t>: Deviation of the mechanical power from the nominal value (</a:t>
                </a:r>
                <a:r>
                  <a:rPr lang="en-US" sz="1600" err="1">
                    <a:latin typeface="Arial"/>
                    <a:cs typeface="Arial"/>
                  </a:rPr>
                  <a:t>p.u</a:t>
                </a:r>
                <a:r>
                  <a:rPr lang="en-US" sz="1600">
                    <a:latin typeface="Arial"/>
                    <a:cs typeface="Arial"/>
                  </a:rPr>
                  <a:t>.).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>
                    <a:latin typeface="Arial"/>
                    <a:cs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1" i="1" dirty="0">
                        <a:latin typeface="Cambria Math" panose="02040503050406030204" pitchFamily="18" charset="0"/>
                      </a:rPr>
                      <m:t>𝚫</m:t>
                    </m:r>
                    <m:sSub>
                      <m:sSubPr>
                        <m:ctrlPr>
                          <a:rPr lang="it-IT" sz="16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𝐯</m:t>
                        </m:r>
                        <m:r>
                          <a:rPr lang="it-IT" sz="1600" b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600" b="1" i="1" dirty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1600">
                    <a:latin typeface="Arial"/>
                    <a:cs typeface="Arial"/>
                  </a:rPr>
                  <a:t>: Deviation of the steam valve position from the nominal value (</a:t>
                </a:r>
                <a:r>
                  <a:rPr lang="en-US" sz="1600" err="1">
                    <a:latin typeface="Arial"/>
                    <a:cs typeface="Arial"/>
                  </a:rPr>
                  <a:t>p.u</a:t>
                </a:r>
                <a:r>
                  <a:rPr lang="en-US" sz="1600">
                    <a:latin typeface="Arial"/>
                    <a:cs typeface="Arial"/>
                  </a:rPr>
                  <a:t>.). </a:t>
                </a:r>
              </a:p>
              <a:p>
                <a:endParaRPr lang="en-US" sz="1800" b="0" i="0" u="none" strike="noStrike" baseline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A4F069F4-07D6-A6A7-BD8B-3EB1F0E076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1440000"/>
                <a:ext cx="4320000" cy="4164666"/>
              </a:xfrm>
              <a:prstGeom prst="rect">
                <a:avLst/>
              </a:prstGeom>
              <a:blipFill>
                <a:blip r:embed="rId2"/>
                <a:stretch>
                  <a:fillRect l="-705" t="-439" r="-18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Segnaposto contenuto 5">
            <a:extLst>
              <a:ext uri="{FF2B5EF4-FFF2-40B4-BE49-F238E27FC236}">
                <a16:creationId xmlns:a16="http://schemas.microsoft.com/office/drawing/2014/main" id="{FCDBDB3B-49F6-3CEB-160E-7E5C073EB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400" y="1578781"/>
            <a:ext cx="4038600" cy="392703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26009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 err="1"/>
              <a:t>Stabilizing</a:t>
            </a:r>
            <a:r>
              <a:rPr lang="it-IT"/>
              <a:t> LMI</a:t>
            </a:r>
            <a:br>
              <a:rPr lang="it-IT"/>
            </a:br>
            <a:r>
              <a:rPr lang="it-IT" sz="1600"/>
              <a:t>Discrete Time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9CD2411-9E25-512C-3A08-700D01F9F36E}"/>
              </a:ext>
            </a:extLst>
          </p:cNvPr>
          <p:cNvSpPr txBox="1"/>
          <p:nvPr/>
        </p:nvSpPr>
        <p:spPr>
          <a:xfrm>
            <a:off x="360000" y="1440000"/>
            <a:ext cx="46580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 expected, the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same similarities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between different structures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are obtained in the discrete time  framework.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14F8A7B-065C-61E7-B3DE-7A64AF44C598}"/>
              </a:ext>
            </a:extLst>
          </p:cNvPr>
          <p:cNvSpPr txBox="1"/>
          <p:nvPr/>
        </p:nvSpPr>
        <p:spPr>
          <a:xfrm>
            <a:off x="360001" y="2520000"/>
            <a:ext cx="4724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One can conclude the presence of very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low interaction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between the areas since: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changing distributed structure has little effect on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 general results stay the same</a:t>
            </a:r>
          </a:p>
        </p:txBody>
      </p:sp>
      <p:pic>
        <p:nvPicPr>
          <p:cNvPr id="5" name="Immagine 4" descr="Immagine che contiene testo, diagramma, Piano&#10;&#10;Descrizione generata automaticamente">
            <a:extLst>
              <a:ext uri="{FF2B5EF4-FFF2-40B4-BE49-F238E27FC236}">
                <a16:creationId xmlns:a16="http://schemas.microsoft.com/office/drawing/2014/main" id="{0B5DDB28-A1F3-54DD-0053-0523591E6837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t="4684" b="6225"/>
          <a:stretch/>
        </p:blipFill>
        <p:spPr>
          <a:xfrm>
            <a:off x="5018041" y="1840169"/>
            <a:ext cx="4104000" cy="2982765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826AA70-96ED-1FD9-1085-A6C5353E80D5}"/>
              </a:ext>
            </a:extLst>
          </p:cNvPr>
          <p:cNvSpPr txBox="1"/>
          <p:nvPr/>
        </p:nvSpPr>
        <p:spPr>
          <a:xfrm>
            <a:off x="360000" y="4320000"/>
            <a:ext cx="50006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 the other hand, connections can still be useful in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non-standard cases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e.g. in presence of failures, much higher demand than expected, maintenance needs…</a:t>
            </a:r>
          </a:p>
        </p:txBody>
      </p:sp>
      <p:pic>
        <p:nvPicPr>
          <p:cNvPr id="20" name="Immagine 19" descr="Immagine che contiene testo, Carattere, bianco, Elementi grafici&#10;&#10;Descrizione generata automaticamente">
            <a:extLst>
              <a:ext uri="{FF2B5EF4-FFF2-40B4-BE49-F238E27FC236}">
                <a16:creationId xmlns:a16="http://schemas.microsoft.com/office/drawing/2014/main" id="{386847F2-F0F5-9ACE-A476-3D7F2D45F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579" y="5090420"/>
            <a:ext cx="842576" cy="474339"/>
          </a:xfrm>
          <a:prstGeom prst="rect">
            <a:avLst/>
          </a:prstGeom>
        </p:spPr>
      </p:pic>
      <p:pic>
        <p:nvPicPr>
          <p:cNvPr id="22" name="Immagine 21" descr="Immagine che contiene testo, Carattere, bianco, design&#10;&#10;Descrizione generata automaticamente">
            <a:extLst>
              <a:ext uri="{FF2B5EF4-FFF2-40B4-BE49-F238E27FC236}">
                <a16:creationId xmlns:a16="http://schemas.microsoft.com/office/drawing/2014/main" id="{BDD6ADB8-6421-07DF-8256-A9C0D2A24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3968" y="5090420"/>
            <a:ext cx="847882" cy="474339"/>
          </a:xfrm>
          <a:prstGeom prst="rect">
            <a:avLst/>
          </a:prstGeom>
        </p:spPr>
      </p:pic>
      <p:pic>
        <p:nvPicPr>
          <p:cNvPr id="24" name="Immagine 23" descr="Immagine che contiene Carattere, testo, bianco, design&#10;&#10;Descrizione generata automaticamente">
            <a:extLst>
              <a:ext uri="{FF2B5EF4-FFF2-40B4-BE49-F238E27FC236}">
                <a16:creationId xmlns:a16="http://schemas.microsoft.com/office/drawing/2014/main" id="{B3FD4556-F5D3-ADA6-8B22-96EBC54A63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1663" y="5090420"/>
            <a:ext cx="847882" cy="50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864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261630"/>
            <a:ext cx="8581043" cy="840400"/>
          </a:xfrm>
        </p:spPr>
        <p:txBody>
          <a:bodyPr anchor="ctr"/>
          <a:lstStyle/>
          <a:p>
            <a:r>
              <a:rPr lang="it-IT" err="1"/>
              <a:t>Multi_objective</a:t>
            </a:r>
            <a:r>
              <a:rPr lang="it-IT"/>
              <a:t> LMI</a:t>
            </a:r>
            <a:br>
              <a:rPr lang="it-IT"/>
            </a:br>
            <a:r>
              <a:rPr lang="it-IT" sz="1600" err="1"/>
              <a:t>Continuous</a:t>
            </a:r>
            <a:r>
              <a:rPr lang="it-IT" sz="1600"/>
              <a:t> Time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7B23AD53-D163-A681-47D0-45EC44C734E1}"/>
                  </a:ext>
                </a:extLst>
              </p:cNvPr>
              <p:cNvSpPr txBox="1"/>
              <p:nvPr/>
            </p:nvSpPr>
            <p:spPr>
              <a:xfrm>
                <a:off x="3850816" y="1440000"/>
                <a:ext cx="4933184" cy="14356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Implementation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Put eigenvalues in a stability region delimited by       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±</m:t>
                    </m:r>
                    <m:f>
                      <m:f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num>
                      <m:den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Constrain the real part to be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&lt;−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 (=−0.4)</m:t>
                    </m:r>
                  </m:oMath>
                </a14:m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Minimize control effort</a:t>
                </a: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7B23AD53-D163-A681-47D0-45EC44C734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0816" y="1440000"/>
                <a:ext cx="4933184" cy="1435649"/>
              </a:xfrm>
              <a:prstGeom prst="rect">
                <a:avLst/>
              </a:prstGeom>
              <a:blipFill>
                <a:blip r:embed="rId2"/>
                <a:stretch>
                  <a:fillRect l="-742" t="-1271" r="-7046" b="-2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96D46BF2-5948-4DDE-6F57-DCF97CC0C705}"/>
              </a:ext>
            </a:extLst>
          </p:cNvPr>
          <p:cNvSpPr txBox="1"/>
          <p:nvPr/>
        </p:nvSpPr>
        <p:spPr>
          <a:xfrm>
            <a:off x="360000" y="1440000"/>
            <a:ext cx="357337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Goals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Limit oscillations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Get faster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Still obtain feasible control action</a:t>
            </a:r>
          </a:p>
          <a:p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3BE9ECE-B829-F515-2D13-F09E2CF8373A}"/>
              </a:ext>
            </a:extLst>
          </p:cNvPr>
          <p:cNvSpPr txBox="1"/>
          <p:nvPr/>
        </p:nvSpPr>
        <p:spPr>
          <a:xfrm>
            <a:off x="360000" y="3132000"/>
            <a:ext cx="3116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LMI implemented is:</a:t>
            </a:r>
          </a:p>
        </p:txBody>
      </p:sp>
      <p:pic>
        <p:nvPicPr>
          <p:cNvPr id="12" name="Immagine 11" descr="Immagine che contiene testo, Carattere, algebra, schermata&#10;&#10;Descrizione generata automaticamente">
            <a:extLst>
              <a:ext uri="{FF2B5EF4-FFF2-40B4-BE49-F238E27FC236}">
                <a16:creationId xmlns:a16="http://schemas.microsoft.com/office/drawing/2014/main" id="{143CDB32-4A7A-78F9-49AD-93DCCFFA1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35" y="3604135"/>
            <a:ext cx="7720413" cy="207784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D0B5428B-C7D7-0110-1A81-99E3BC516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752" y="5750743"/>
            <a:ext cx="2027510" cy="243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9843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numCol="2" anchor="ctr"/>
          <a:lstStyle/>
          <a:p>
            <a:r>
              <a:rPr lang="it-IT" err="1"/>
              <a:t>Multi_objective</a:t>
            </a:r>
            <a:r>
              <a:rPr lang="it-IT"/>
              <a:t> LMI</a:t>
            </a:r>
            <a:br>
              <a:rPr lang="it-IT"/>
            </a:br>
            <a:r>
              <a:rPr lang="it-IT" sz="1600" err="1"/>
              <a:t>Continuous</a:t>
            </a:r>
            <a:r>
              <a:rPr lang="it-IT" sz="1600"/>
              <a:t> Time: </a:t>
            </a:r>
            <a:r>
              <a:rPr lang="it-IT" sz="1600" err="1"/>
              <a:t>Results</a:t>
            </a:r>
            <a:endParaRPr lang="it-IT" sz="160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7E6E6014-6E3A-60A3-6823-5AE74784FF9D}"/>
                  </a:ext>
                </a:extLst>
              </p:cNvPr>
              <p:cNvSpPr txBox="1"/>
              <p:nvPr/>
            </p:nvSpPr>
            <p:spPr>
              <a:xfrm>
                <a:off x="182880" y="1421124"/>
                <a:ext cx="3951312" cy="8554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Evolution of the states </a:t>
                </a:r>
                <a14:m>
                  <m:oMath xmlns:m="http://schemas.openxmlformats.org/officeDocument/2006/math">
                    <m:r>
                      <a:rPr lang="el-GR" sz="1800" b="1" i="0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𝚫</m:t>
                    </m:r>
                    <m:sSub>
                      <m:sSubPr>
                        <m:ctrlPr>
                          <a:rPr lang="it-IT" sz="1800" b="1" i="1" u="none" strike="noStrike" baseline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1" u="none" strike="noStrike" baseline="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r>
                          <a:rPr lang="el-GR" sz="1800" b="1" i="1" u="none" strike="noStrike" baseline="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l-GR" sz="1800" b="0" i="1" u="none" strike="noStrike" baseline="0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 centralized, decentralized and distributed schemes.</a:t>
                </a:r>
                <a:endParaRPr lang="el-GR" sz="1800" b="0" i="0" u="none" strike="noStrike" baseline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7E6E6014-6E3A-60A3-6823-5AE74784FF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880" y="1421124"/>
                <a:ext cx="3951312" cy="855427"/>
              </a:xfrm>
              <a:prstGeom prst="rect">
                <a:avLst/>
              </a:prstGeom>
              <a:blipFill>
                <a:blip r:embed="rId2"/>
                <a:stretch>
                  <a:fillRect l="-772" r="-309" b="-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470DFB86-BCE1-6D58-3014-C31C530D8B3D}"/>
                  </a:ext>
                </a:extLst>
              </p:cNvPr>
              <p:cNvSpPr txBox="1"/>
              <p:nvPr/>
            </p:nvSpPr>
            <p:spPr>
              <a:xfrm>
                <a:off x="4579042" y="1421124"/>
                <a:ext cx="446678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it-IT" sz="1600" b="1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Control action</a:t>
                </a:r>
                <a:r>
                  <a:rPr lang="it-IT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:r>
                  <a:rPr lang="it-IT" sz="1600" b="0" i="0" u="none" strike="noStrike" baseline="0" dirty="0" err="1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it</a:t>
                </a:r>
                <a:r>
                  <a:rPr lang="it-IT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b="0" i="0" u="none" strike="noStrike" baseline="0" dirty="0" err="1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seems</a:t>
                </a:r>
                <a:r>
                  <a:rPr lang="it-IT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:r>
                  <a:rPr lang="it-IT" sz="1600" b="0" i="0" u="none" strike="noStrike" baseline="0" dirty="0" err="1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not</a:t>
                </a:r>
                <a:r>
                  <a:rPr lang="it-IT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b="0" i="0" u="none" strike="noStrike" baseline="0" dirty="0" err="1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succeed</a:t>
                </a:r>
                <a:r>
                  <a:rPr lang="it-IT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in </a:t>
                </a:r>
                <a:r>
                  <a:rPr lang="it-IT" sz="1600" b="0" i="0" u="none" strike="noStrike" baseline="0" dirty="0" err="1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minimizing</a:t>
                </a:r>
                <a:r>
                  <a:rPr lang="it-IT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it-IT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</a:t>
                </a:r>
                <a:r>
                  <a:rPr lang="it-IT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the </a:t>
                </a:r>
                <a:r>
                  <a:rPr lang="it-IT" sz="1600" b="0" i="0" u="none" strike="noStrike" baseline="0" dirty="0" err="1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very</a:t>
                </a:r>
                <a:r>
                  <a:rPr lang="it-IT" sz="1600" b="0" i="0" u="none" strike="noStrike" baseline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first instant.</a:t>
                </a:r>
                <a:endParaRPr lang="el-GR" sz="1600" b="0" i="0" u="none" strike="noStrike" baseline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470DFB86-BCE1-6D58-3014-C31C530D8B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9042" y="1421124"/>
                <a:ext cx="4466783" cy="584775"/>
              </a:xfrm>
              <a:prstGeom prst="rect">
                <a:avLst/>
              </a:prstGeom>
              <a:blipFill>
                <a:blip r:embed="rId3"/>
                <a:stretch>
                  <a:fillRect l="-682" t="-312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 descr="Immagine che contiene testo, diagramma&#10;&#10;Descrizione generata automaticamente">
            <a:extLst>
              <a:ext uri="{FF2B5EF4-FFF2-40B4-BE49-F238E27FC236}">
                <a16:creationId xmlns:a16="http://schemas.microsoft.com/office/drawing/2014/main" id="{73AC9611-4232-EE56-10E9-E2B2D9AACD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79" t="5567" r="7737" b="6563"/>
          <a:stretch/>
        </p:blipFill>
        <p:spPr>
          <a:xfrm>
            <a:off x="288520" y="2223242"/>
            <a:ext cx="3951311" cy="3111743"/>
          </a:xfrm>
          <a:prstGeom prst="rect">
            <a:avLst/>
          </a:prstGeom>
        </p:spPr>
      </p:pic>
      <p:pic>
        <p:nvPicPr>
          <p:cNvPr id="9" name="Immagine 8" descr="Immagine che contiene testo, diagramma, ricevuta&#10;&#10;Descrizione generata automaticamente">
            <a:extLst>
              <a:ext uri="{FF2B5EF4-FFF2-40B4-BE49-F238E27FC236}">
                <a16:creationId xmlns:a16="http://schemas.microsoft.com/office/drawing/2014/main" id="{28CD537D-2EFF-C352-1A38-F4BB9565FF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42" t="4601" r="7119" b="7070"/>
          <a:stretch/>
        </p:blipFill>
        <p:spPr>
          <a:xfrm>
            <a:off x="4650083" y="2219892"/>
            <a:ext cx="3951312" cy="3118441"/>
          </a:xfrm>
          <a:prstGeom prst="rect">
            <a:avLst/>
          </a:prstGeom>
        </p:spPr>
      </p:pic>
      <p:pic>
        <p:nvPicPr>
          <p:cNvPr id="12" name="Immagine 11" descr="Immagine che contiene Carattere, testo, bianco, design&#10;&#10;Descrizione generata automaticamente">
            <a:extLst>
              <a:ext uri="{FF2B5EF4-FFF2-40B4-BE49-F238E27FC236}">
                <a16:creationId xmlns:a16="http://schemas.microsoft.com/office/drawing/2014/main" id="{7F1B3D71-C370-7033-CAFE-A7E9603870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4175" y="5408476"/>
            <a:ext cx="1152643" cy="611606"/>
          </a:xfrm>
          <a:prstGeom prst="rect">
            <a:avLst/>
          </a:prstGeom>
        </p:spPr>
      </p:pic>
      <p:pic>
        <p:nvPicPr>
          <p:cNvPr id="16" name="Immagine 15" descr="Immagine che contiene Carattere, testo, bianco, design&#10;&#10;Descrizione generata automaticamente">
            <a:extLst>
              <a:ext uri="{FF2B5EF4-FFF2-40B4-BE49-F238E27FC236}">
                <a16:creationId xmlns:a16="http://schemas.microsoft.com/office/drawing/2014/main" id="{34171560-D9F8-C87C-27DF-D13C6BCFD4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5828" y="5436427"/>
            <a:ext cx="1152643" cy="644835"/>
          </a:xfrm>
          <a:prstGeom prst="rect">
            <a:avLst/>
          </a:prstGeom>
        </p:spPr>
      </p:pic>
      <p:pic>
        <p:nvPicPr>
          <p:cNvPr id="20" name="Immagine 19" descr="Immagine che contiene Carattere, testo, bianco, design&#10;&#10;Descrizione generata automaticamente">
            <a:extLst>
              <a:ext uri="{FF2B5EF4-FFF2-40B4-BE49-F238E27FC236}">
                <a16:creationId xmlns:a16="http://schemas.microsoft.com/office/drawing/2014/main" id="{A9116BCA-A40F-5F9D-C17B-B253B5DE4C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7481" y="5436876"/>
            <a:ext cx="1118258" cy="6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799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it-IT" err="1"/>
              <a:t>Multi_objective</a:t>
            </a:r>
            <a:r>
              <a:rPr lang="it-IT"/>
              <a:t> LMI</a:t>
            </a:r>
            <a:br>
              <a:rPr lang="it-IT"/>
            </a:br>
            <a:r>
              <a:rPr lang="it-IT" sz="1600"/>
              <a:t>Discrete Time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942F96B-58EA-2725-9DEA-7D932B5D862E}"/>
              </a:ext>
            </a:extLst>
          </p:cNvPr>
          <p:cNvSpPr txBox="1"/>
          <p:nvPr/>
        </p:nvSpPr>
        <p:spPr>
          <a:xfrm>
            <a:off x="360000" y="1440000"/>
            <a:ext cx="4090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/>
              <a:t>Goals</a:t>
            </a:r>
            <a:r>
              <a:rPr lang="en-US" sz="160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Reduce oscillations and avoid sign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Obtain a feasible deviation from nominal power setpoint (i.e. the subsystem input)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5F28EED-0964-D9AE-2824-F9DE06B72484}"/>
              </a:ext>
            </a:extLst>
          </p:cNvPr>
          <p:cNvSpPr txBox="1"/>
          <p:nvPr/>
        </p:nvSpPr>
        <p:spPr>
          <a:xfrm>
            <a:off x="4495971" y="1463101"/>
            <a:ext cx="43735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/>
              <a:t>Implementation</a:t>
            </a:r>
            <a:r>
              <a:rPr lang="en-US" sz="160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Eigenvalues in a </a:t>
            </a:r>
            <a:r>
              <a:rPr lang="en-US" sz="1600" b="1"/>
              <a:t>disk</a:t>
            </a:r>
            <a:r>
              <a:rPr lang="en-US" sz="1600"/>
              <a:t> on the right half of the stable region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Minimization of control effort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44CE694-9F99-E551-3018-E00C2637356F}"/>
              </a:ext>
            </a:extLst>
          </p:cNvPr>
          <p:cNvSpPr txBox="1">
            <a:spLocks/>
          </p:cNvSpPr>
          <p:nvPr/>
        </p:nvSpPr>
        <p:spPr>
          <a:xfrm>
            <a:off x="360000" y="3090446"/>
            <a:ext cx="3344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LMI implemented is: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B33215B2-3706-0A91-450D-25B0119B2C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0000" y="3675845"/>
            <a:ext cx="8610771" cy="1714302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9503650A-EF0A-D9FC-8A74-A89D049EF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27" y="5550148"/>
            <a:ext cx="2278366" cy="17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1079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it-IT" err="1"/>
              <a:t>Multi_objective</a:t>
            </a:r>
            <a:r>
              <a:rPr lang="it-IT"/>
              <a:t> LMI</a:t>
            </a:r>
            <a:br>
              <a:rPr lang="it-IT"/>
            </a:br>
            <a:r>
              <a:rPr lang="it-IT" sz="1600"/>
              <a:t>Discrete Time: </a:t>
            </a:r>
            <a:r>
              <a:rPr lang="it-IT" sz="1600" err="1"/>
              <a:t>Results</a:t>
            </a:r>
            <a:endParaRPr lang="it-IT" sz="160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Immagine che contiene testo, diagramma, Piano, calligrafia&#10;&#10;Descrizione generata automaticamente">
            <a:extLst>
              <a:ext uri="{FF2B5EF4-FFF2-40B4-BE49-F238E27FC236}">
                <a16:creationId xmlns:a16="http://schemas.microsoft.com/office/drawing/2014/main" id="{BF8CDF24-14BA-B17A-8E0E-62724771C5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9" t="5083" r="7094" b="7649"/>
          <a:stretch/>
        </p:blipFill>
        <p:spPr>
          <a:xfrm>
            <a:off x="183611" y="2133115"/>
            <a:ext cx="4173006" cy="3003331"/>
          </a:xfrm>
          <a:prstGeom prst="rect">
            <a:avLst/>
          </a:prstGeom>
        </p:spPr>
      </p:pic>
      <p:pic>
        <p:nvPicPr>
          <p:cNvPr id="11" name="Immagine 10" descr="Immagine che contiene testo, diagramma, disegno, Piano&#10;&#10;Descrizione generata automaticamente">
            <a:extLst>
              <a:ext uri="{FF2B5EF4-FFF2-40B4-BE49-F238E27FC236}">
                <a16:creationId xmlns:a16="http://schemas.microsoft.com/office/drawing/2014/main" id="{A91A7E6C-8900-579E-DD5B-F536E4B477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50" t="5081" r="7256" b="5897"/>
          <a:stretch/>
        </p:blipFill>
        <p:spPr>
          <a:xfrm>
            <a:off x="4699551" y="2133115"/>
            <a:ext cx="4170013" cy="30913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9CD72A46-770A-0823-8EA5-CA03B71293BD}"/>
                  </a:ext>
                </a:extLst>
              </p:cNvPr>
              <p:cNvSpPr txBox="1"/>
              <p:nvPr/>
            </p:nvSpPr>
            <p:spPr>
              <a:xfrm>
                <a:off x="182880" y="1548340"/>
                <a:ext cx="3951312" cy="612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600" b="1"/>
                  <a:t>Evolution of the states </a:t>
                </a:r>
                <a14:m>
                  <m:oMath xmlns:m="http://schemas.openxmlformats.org/officeDocument/2006/math">
                    <m:r>
                      <a:rPr lang="el-GR" sz="1800" b="1" i="0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𝚫</m:t>
                    </m:r>
                    <m:sSub>
                      <m:sSubPr>
                        <m:ctrlPr>
                          <a:rPr lang="it-IT" sz="1800" b="1" i="1" u="none" strike="noStrike" baseline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1" u="none" strike="noStrike" baseline="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r>
                          <a:rPr lang="el-GR" sz="1800" b="1" i="1" u="none" strike="noStrike" baseline="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l-GR" sz="1800" b="0" i="1" u="none" strike="noStrike" baseline="0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b="0" i="0" u="none" strike="noStrike" baseline="0">
                    <a:solidFill>
                      <a:srgbClr val="000000"/>
                    </a:solidFill>
                  </a:rPr>
                  <a:t>in centralized, decentralized and distributed schemes</a:t>
                </a:r>
                <a:endParaRPr lang="el-GR" sz="1800" b="0" i="0" u="none" strike="noStrike" baseline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9CD72A46-770A-0823-8EA5-CA03B71293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880" y="1548340"/>
                <a:ext cx="3951312" cy="612000"/>
              </a:xfrm>
              <a:prstGeom prst="rect">
                <a:avLst/>
              </a:prstGeom>
              <a:blipFill>
                <a:blip r:embed="rId4"/>
                <a:stretch>
                  <a:fillRect l="-772"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CBDF19F-FFD8-3EAD-DA1D-4FC40216848C}"/>
              </a:ext>
            </a:extLst>
          </p:cNvPr>
          <p:cNvSpPr txBox="1"/>
          <p:nvPr/>
        </p:nvSpPr>
        <p:spPr>
          <a:xfrm>
            <a:off x="4579042" y="1548340"/>
            <a:ext cx="44667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1600" b="1" i="0" u="none" strike="noStrike" baseline="0">
                <a:solidFill>
                  <a:srgbClr val="000000"/>
                </a:solidFill>
              </a:rPr>
              <a:t>Control action</a:t>
            </a:r>
            <a:r>
              <a:rPr lang="it-IT" sz="1600" b="0" i="0" u="none" strike="noStrike" baseline="0">
                <a:solidFill>
                  <a:srgbClr val="000000"/>
                </a:solidFill>
              </a:rPr>
              <a:t>: </a:t>
            </a:r>
            <a:r>
              <a:rPr lang="it-IT" sz="1600" err="1">
                <a:solidFill>
                  <a:srgbClr val="000000"/>
                </a:solidFill>
              </a:rPr>
              <a:t>it</a:t>
            </a:r>
            <a:r>
              <a:rPr lang="it-IT" sz="1600">
                <a:solidFill>
                  <a:srgbClr val="000000"/>
                </a:solidFill>
              </a:rPr>
              <a:t> </a:t>
            </a:r>
            <a:r>
              <a:rPr lang="it-IT" sz="1600" err="1">
                <a:solidFill>
                  <a:srgbClr val="000000"/>
                </a:solidFill>
              </a:rPr>
              <a:t>presents</a:t>
            </a:r>
            <a:r>
              <a:rPr lang="it-IT" sz="1600">
                <a:solidFill>
                  <a:srgbClr val="000000"/>
                </a:solidFill>
              </a:rPr>
              <a:t> a </a:t>
            </a:r>
            <a:r>
              <a:rPr lang="it-IT" sz="1600" err="1">
                <a:solidFill>
                  <a:srgbClr val="000000"/>
                </a:solidFill>
              </a:rPr>
              <a:t>better</a:t>
            </a:r>
            <a:r>
              <a:rPr lang="it-IT" sz="1600">
                <a:solidFill>
                  <a:srgbClr val="000000"/>
                </a:solidFill>
              </a:rPr>
              <a:t> </a:t>
            </a:r>
            <a:r>
              <a:rPr lang="it-IT" sz="1600" err="1">
                <a:solidFill>
                  <a:srgbClr val="000000"/>
                </a:solidFill>
              </a:rPr>
              <a:t>behaviour</a:t>
            </a:r>
            <a:r>
              <a:rPr lang="it-IT" sz="1600">
                <a:solidFill>
                  <a:srgbClr val="000000"/>
                </a:solidFill>
              </a:rPr>
              <a:t> </a:t>
            </a:r>
            <a:r>
              <a:rPr lang="it-IT" sz="1600" err="1">
                <a:solidFill>
                  <a:srgbClr val="000000"/>
                </a:solidFill>
              </a:rPr>
              <a:t>than</a:t>
            </a:r>
            <a:r>
              <a:rPr lang="it-IT" sz="1600">
                <a:solidFill>
                  <a:srgbClr val="000000"/>
                </a:solidFill>
              </a:rPr>
              <a:t> the CT counter part</a:t>
            </a:r>
            <a:endParaRPr lang="el-GR" sz="1600" b="0" i="0" u="none" strike="noStrike" baseline="0">
              <a:solidFill>
                <a:srgbClr val="000000"/>
              </a:solidFill>
            </a:endParaRPr>
          </a:p>
        </p:txBody>
      </p:sp>
      <p:pic>
        <p:nvPicPr>
          <p:cNvPr id="15" name="Immagine 14" descr="Immagine che contiene Carattere, bianco, testo, design&#10;&#10;Descrizione generata automaticamente">
            <a:extLst>
              <a:ext uri="{FF2B5EF4-FFF2-40B4-BE49-F238E27FC236}">
                <a16:creationId xmlns:a16="http://schemas.microsoft.com/office/drawing/2014/main" id="{F9E6A405-71E6-7733-EA21-B74B338ACA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7685" y="5341024"/>
            <a:ext cx="1067214" cy="584775"/>
          </a:xfrm>
          <a:prstGeom prst="rect">
            <a:avLst/>
          </a:prstGeom>
        </p:spPr>
      </p:pic>
      <p:pic>
        <p:nvPicPr>
          <p:cNvPr id="17" name="Immagine 16" descr="Immagine che contiene testo, Carattere, bianco, design&#10;&#10;Descrizione generata automaticamente">
            <a:extLst>
              <a:ext uri="{FF2B5EF4-FFF2-40B4-BE49-F238E27FC236}">
                <a16:creationId xmlns:a16="http://schemas.microsoft.com/office/drawing/2014/main" id="{9848FD55-0816-C900-E697-BC77E1FAD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3083" y="5341024"/>
            <a:ext cx="1137833" cy="606844"/>
          </a:xfrm>
          <a:prstGeom prst="rect">
            <a:avLst/>
          </a:prstGeom>
        </p:spPr>
      </p:pic>
      <p:pic>
        <p:nvPicPr>
          <p:cNvPr id="19" name="Immagine 18" descr="Immagine che contiene testo, Carattere, bianco, design&#10;&#10;Descrizione generata automaticamente">
            <a:extLst>
              <a:ext uri="{FF2B5EF4-FFF2-40B4-BE49-F238E27FC236}">
                <a16:creationId xmlns:a16="http://schemas.microsoft.com/office/drawing/2014/main" id="{F3BEDC35-7611-9CB2-7C77-B3D191C982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9100" y="5318955"/>
            <a:ext cx="1115690" cy="58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8171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/>
                  <a:t> </a:t>
                </a:r>
                <a:r>
                  <a:rPr lang="it-IT" err="1"/>
                  <a:t>norm</a:t>
                </a:r>
                <a:r>
                  <a:rPr lang="it-IT"/>
                  <a:t> </a:t>
                </a:r>
                <a:r>
                  <a:rPr lang="it-IT" err="1"/>
                  <a:t>minimization</a:t>
                </a:r>
                <a:r>
                  <a:rPr lang="it-IT"/>
                  <a:t> LMI</a:t>
                </a:r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859E51F2-425F-23EA-924E-80A7A5ED480E}"/>
                  </a:ext>
                </a:extLst>
              </p:cNvPr>
              <p:cNvSpPr txBox="1"/>
              <p:nvPr/>
            </p:nvSpPr>
            <p:spPr>
              <a:xfrm>
                <a:off x="360000" y="3204000"/>
                <a:ext cx="7895362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/>
                  <a:t>Goals: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/>
                  <a:t>Minimize the 2-norm of the transfer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𝒛𝒘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𝒔</m:t>
                    </m:r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b="1"/>
                  <a:t> </a:t>
                </a: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859E51F2-425F-23EA-924E-80A7A5ED48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3204000"/>
                <a:ext cx="7895362" cy="615553"/>
              </a:xfrm>
              <a:prstGeom prst="rect">
                <a:avLst/>
              </a:prstGeom>
              <a:blipFill>
                <a:blip r:embed="rId3"/>
                <a:stretch>
                  <a:fillRect l="-386" t="-2970" b="-108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52F15BDD-4CDC-CBCA-7F4F-4B0732DE1419}"/>
              </a:ext>
            </a:extLst>
          </p:cNvPr>
          <p:cNvSpPr txBox="1"/>
          <p:nvPr/>
        </p:nvSpPr>
        <p:spPr>
          <a:xfrm>
            <a:off x="360000" y="1440000"/>
            <a:ext cx="4100541" cy="339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generalized plant structure is considered:</a:t>
            </a:r>
            <a:endParaRPr lang="en-US" sz="1600" b="1" i="1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BB21344-EA6F-D067-08F7-3D1D4BF65F38}"/>
                  </a:ext>
                </a:extLst>
              </p:cNvPr>
              <p:cNvSpPr txBox="1"/>
              <p:nvPr/>
            </p:nvSpPr>
            <p:spPr>
              <a:xfrm>
                <a:off x="360000" y="2376000"/>
                <a:ext cx="858104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Where </a:t>
                </a:r>
                <a:r>
                  <a:rPr lang="en-US" sz="1600" b="1" i="1" dirty="0"/>
                  <a:t>z</a:t>
                </a:r>
                <a:r>
                  <a:rPr lang="en-US" sz="1600" i="1" dirty="0"/>
                  <a:t> </a:t>
                </a:r>
                <a:r>
                  <a:rPr lang="en-US" sz="1600" dirty="0"/>
                  <a:t>is a weighted function of both states and input. </a:t>
                </a:r>
              </a:p>
              <a:p>
                <a:r>
                  <a:rPr lang="en-US" sz="1600" dirty="0"/>
                  <a:t>As in LQ, selecting the values inside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sub>
                    </m:sSub>
                  </m:oMath>
                </a14:m>
                <a:r>
                  <a:rPr lang="en-US" sz="1600" b="1" dirty="0"/>
                  <a:t> </a:t>
                </a:r>
                <a:r>
                  <a:rPr lang="en-US" sz="16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sub>
                    </m:sSub>
                    <m:r>
                      <a:rPr lang="it-IT" sz="1600" b="1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determines the prevailing optimization direction (minimization of state deviation vs control input).</a:t>
                </a: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BB21344-EA6F-D067-08F7-3D1D4BF65F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2376000"/>
                <a:ext cx="8581043" cy="830997"/>
              </a:xfrm>
              <a:prstGeom prst="rect">
                <a:avLst/>
              </a:prstGeom>
              <a:blipFill>
                <a:blip r:embed="rId5"/>
                <a:stretch>
                  <a:fillRect l="-355" t="-2206"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CC0640C-79E4-5B88-185F-47EEC0C7D87F}"/>
              </a:ext>
            </a:extLst>
          </p:cNvPr>
          <p:cNvSpPr txBox="1"/>
          <p:nvPr/>
        </p:nvSpPr>
        <p:spPr>
          <a:xfrm>
            <a:off x="360000" y="3878331"/>
            <a:ext cx="2328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In</a:t>
            </a:r>
            <a:r>
              <a:rPr lang="en-US"/>
              <a:t> </a:t>
            </a:r>
            <a:r>
              <a:rPr lang="en-US" sz="1600"/>
              <a:t>particular, by imposing: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12BAD5C-C21C-0068-C4E9-5E993A0FC1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6813" y="3835672"/>
            <a:ext cx="1628775" cy="5143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2B16D87F-AF5F-42C1-41C4-914694836DAB}"/>
                  </a:ext>
                </a:extLst>
              </p:cNvPr>
              <p:cNvSpPr txBox="1"/>
              <p:nvPr/>
            </p:nvSpPr>
            <p:spPr>
              <a:xfrm>
                <a:off x="360000" y="4356000"/>
                <a:ext cx="8317534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/>
                  <a:t>and selecting appropriate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1600"/>
                  <a:t>the focus is on a specific state/input during the optimization</a:t>
                </a:r>
              </a:p>
              <a:p>
                <a:r>
                  <a:rPr lang="en-US"/>
                  <a:t> </a:t>
                </a:r>
              </a:p>
            </p:txBody>
          </p:sp>
        </mc:Choice>
        <mc:Fallback xmlns="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2B16D87F-AF5F-42C1-41C4-914694836D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4356000"/>
                <a:ext cx="8317534" cy="861774"/>
              </a:xfrm>
              <a:prstGeom prst="rect">
                <a:avLst/>
              </a:prstGeom>
              <a:blipFill>
                <a:blip r:embed="rId7"/>
                <a:stretch>
                  <a:fillRect l="-367" t="-2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B5686EA8-B87C-FD7F-DBBF-72C509DA3663}"/>
                  </a:ext>
                </a:extLst>
              </p:cNvPr>
              <p:cNvSpPr txBox="1"/>
              <p:nvPr/>
            </p:nvSpPr>
            <p:spPr>
              <a:xfrm>
                <a:off x="360000" y="5004000"/>
                <a:ext cx="821954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/>
                  <a:t>The </a:t>
                </a:r>
                <a:r>
                  <a:rPr lang="it-IT" sz="1600" b="1" dirty="0" err="1"/>
                  <a:t>noise</a:t>
                </a:r>
                <a:r>
                  <a:rPr lang="it-IT" sz="1600" b="1" dirty="0"/>
                  <a:t> </a:t>
                </a:r>
                <a:r>
                  <a:rPr lang="it-IT" sz="1600" b="1" dirty="0" err="1"/>
                  <a:t>matrix</a:t>
                </a:r>
                <a:r>
                  <a:rPr lang="it-IT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𝐁</m:t>
                        </m:r>
                      </m:e>
                      <m:sub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𝐰</m:t>
                        </m:r>
                      </m:sub>
                    </m:sSub>
                  </m:oMath>
                </a14:m>
                <a:r>
                  <a:rPr lang="it-IT" sz="1600" b="1" dirty="0"/>
                  <a:t> </a:t>
                </a:r>
                <a:r>
                  <a:rPr lang="it-IT" sz="1600" dirty="0"/>
                  <a:t>is </a:t>
                </a:r>
                <a:r>
                  <a:rPr lang="it-IT" sz="1600" dirty="0" err="1"/>
                  <a:t>considered</a:t>
                </a:r>
                <a:r>
                  <a:rPr lang="it-IT" sz="1600" dirty="0"/>
                  <a:t> to be an </a:t>
                </a:r>
                <a:r>
                  <a:rPr lang="it-IT" sz="1600" dirty="0" err="1"/>
                  <a:t>identity</a:t>
                </a:r>
                <a:r>
                  <a:rPr lang="it-IT" sz="1600" dirty="0"/>
                  <a:t> </a:t>
                </a:r>
                <a:r>
                  <a:rPr lang="it-IT" sz="1600" dirty="0" err="1"/>
                  <a:t>matrix</a:t>
                </a:r>
                <a:r>
                  <a:rPr lang="it-IT" sz="1600" dirty="0"/>
                  <a:t> to account for </a:t>
                </a:r>
                <a:r>
                  <a:rPr lang="it-IT" sz="1600" dirty="0" err="1"/>
                  <a:t>nonlinearities</a:t>
                </a:r>
                <a:r>
                  <a:rPr lang="it-IT" sz="1600" dirty="0"/>
                  <a:t> and uncertainties in the model (</a:t>
                </a:r>
                <a:r>
                  <a:rPr lang="it-IT" sz="1600" dirty="0" err="1"/>
                  <a:t>uncertainty</a:t>
                </a:r>
                <a:r>
                  <a:rPr lang="it-IT" sz="1600" dirty="0"/>
                  <a:t> on </a:t>
                </a:r>
                <a:r>
                  <a:rPr lang="it-IT" sz="1600" dirty="0" err="1"/>
                  <a:t>each</a:t>
                </a:r>
                <a:r>
                  <a:rPr lang="it-IT" sz="1600" dirty="0"/>
                  <a:t> state of the system).</a:t>
                </a:r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B5686EA8-B87C-FD7F-DBBF-72C509DA3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5004000"/>
                <a:ext cx="8219549" cy="584775"/>
              </a:xfrm>
              <a:prstGeom prst="rect">
                <a:avLst/>
              </a:prstGeom>
              <a:blipFill>
                <a:blip r:embed="rId8"/>
                <a:stretch>
                  <a:fillRect l="-371" t="-3125" b="-125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CD05402-6E24-FDF6-E739-40F99AFD386A}"/>
              </a:ext>
            </a:extLst>
          </p:cNvPr>
          <p:cNvSpPr txBox="1"/>
          <p:nvPr/>
        </p:nvSpPr>
        <p:spPr>
          <a:xfrm>
            <a:off x="3660835" y="5584944"/>
            <a:ext cx="1509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err="1">
                <a:latin typeface="Arial" panose="020B0604020202020204" pitchFamily="34" charset="0"/>
                <a:cs typeface="Arial" panose="020B0604020202020204" pitchFamily="34" charset="0"/>
              </a:rPr>
              <a:t>B_w</a:t>
            </a:r>
            <a:r>
              <a:rPr lang="it-IT" sz="1600" i="1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it-IT" sz="1600" i="1" err="1">
                <a:latin typeface="Arial" panose="020B0604020202020204" pitchFamily="34" charset="0"/>
                <a:cs typeface="Arial" panose="020B0604020202020204" pitchFamily="34" charset="0"/>
              </a:rPr>
              <a:t>eye</a:t>
            </a:r>
            <a:r>
              <a:rPr lang="it-IT" sz="1600" i="1">
                <a:latin typeface="Arial" panose="020B0604020202020204" pitchFamily="34" charset="0"/>
                <a:cs typeface="Arial" panose="020B0604020202020204" pitchFamily="34" charset="0"/>
              </a:rPr>
              <a:t>(20)</a:t>
            </a:r>
          </a:p>
        </p:txBody>
      </p:sp>
      <p:pic>
        <p:nvPicPr>
          <p:cNvPr id="1026" name="Picture 2" descr="a) Generalized plant framework; (b) generalized plant framework with... |  Download Scientific Diagram">
            <a:extLst>
              <a:ext uri="{FF2B5EF4-FFF2-40B4-BE49-F238E27FC236}">
                <a16:creationId xmlns:a16="http://schemas.microsoft.com/office/drawing/2014/main" id="{A2B39720-BA16-8054-CA1F-4426E39B5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7249" y="1579347"/>
            <a:ext cx="1301877" cy="101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569EC050-469C-0DE7-2425-9DA934F7106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2626" y="1837614"/>
            <a:ext cx="2454126" cy="46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2497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/>
                  <a:t> </a:t>
                </a:r>
                <a:r>
                  <a:rPr lang="it-IT" err="1"/>
                  <a:t>norm</a:t>
                </a:r>
                <a:r>
                  <a:rPr lang="it-IT"/>
                  <a:t> </a:t>
                </a:r>
                <a:r>
                  <a:rPr lang="it-IT" err="1"/>
                  <a:t>minimization</a:t>
                </a:r>
                <a:r>
                  <a:rPr lang="it-IT"/>
                  <a:t> LMI</a:t>
                </a:r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7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0137" y="1798795"/>
            <a:ext cx="8323726" cy="4138709"/>
          </a:xfrm>
        </p:spPr>
        <p:txBody>
          <a:bodyPr/>
          <a:lstStyle/>
          <a:p>
            <a:pPr algn="l"/>
            <a:endParaRPr lang="it-IT" b="0" i="0" u="none" strike="noStrike" baseline="0">
              <a:solidFill>
                <a:srgbClr val="000000"/>
              </a:solidFill>
            </a:endParaRPr>
          </a:p>
          <a:p>
            <a:pPr algn="l"/>
            <a:endParaRPr lang="it-IT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E064DF63-A79E-EEF7-D42A-9D129ED812B0}"/>
                  </a:ext>
                </a:extLst>
              </p:cNvPr>
              <p:cNvSpPr txBox="1"/>
              <p:nvPr/>
            </p:nvSpPr>
            <p:spPr>
              <a:xfrm>
                <a:off x="360000" y="1440000"/>
                <a:ext cx="8323726" cy="42829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How </a:t>
                </a:r>
                <a:r>
                  <a:rPr lang="it-IT" sz="1600" b="1" i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should</a:t>
                </a:r>
                <a:r>
                  <a:rPr lang="it-IT" sz="16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 Q and R be </a:t>
                </a:r>
                <a:r>
                  <a:rPr lang="it-IT" sz="1600" b="1" i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chosen</a:t>
                </a:r>
                <a:r>
                  <a:rPr lang="it-IT" sz="16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?</a:t>
                </a:r>
              </a:p>
              <a:p>
                <a:endParaRPr lang="it-IT" sz="1600" b="1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it-IT" sz="16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Simplest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choice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16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14:m>
                  <m:oMath xmlns:m="http://schemas.openxmlformats.org/officeDocument/2006/math">
                    <m:r>
                      <a:rPr lang="it-IT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varied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get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a good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response</a:t>
                </a:r>
                <a:endParaRPr lang="it-IT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Diagonal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weights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sz="1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it-IT" sz="16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it-IT" sz="160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</m:m>
                      </m:e>
                    </m:d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    </m:t>
                    </m:r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d>
                      <m:dPr>
                        <m:begChr m:val="["/>
                        <m:endChr m:val="]"/>
                        <m:ctrlPr>
                          <a:rPr lang="it-IT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it-IT" sz="16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mr>
                          <m:mr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it-IT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sz="16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it-IT" sz="16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are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chosen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such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as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give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equal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effort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for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same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«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badness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».</a:t>
                </a:r>
              </a:p>
              <a:p>
                <a:endParaRPr lang="it-IT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60</m:t>
                        </m:r>
                      </m:den>
                    </m:f>
                    <m:r>
                      <a:rPr lang="it-IT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1600" i="1">
                        <a:latin typeface="Cambria Math" panose="02040503050406030204" pitchFamily="18" charset="0"/>
                      </a:rPr>
                      <m:t>𝑟𝑎𝑑</m:t>
                    </m:r>
                  </m:oMath>
                </a14:m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error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OK </a:t>
                </a:r>
                <a14:m>
                  <m:oMath xmlns:m="http://schemas.openxmlformats.org/officeDocument/2006/math">
                    <m:r>
                      <a:rPr lang="it-IT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60</m:t>
                            </m:r>
                          </m:e>
                        </m:d>
                      </m:e>
                      <m:sup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16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   </m:t>
                    </m:r>
                    <m:r>
                      <a:rPr lang="it-IT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sSubSup>
                      <m:sSubSupPr>
                        <m:ctrlP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it-IT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</m:t>
                    </m:r>
                    <m:r>
                      <m:rPr>
                        <m:sty m:val="p"/>
                      </m:rPr>
                      <a:rPr lang="it-IT" sz="1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when</m:t>
                    </m:r>
                    <m:r>
                      <a:rPr lang="it-IT" sz="1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it-IT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60</m:t>
                        </m:r>
                      </m:den>
                    </m:f>
                    <m:r>
                      <a:rPr lang="it-IT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𝑟𝑎𝑑</m:t>
                    </m:r>
                  </m:oMath>
                </a14:m>
                <a:endParaRPr lang="it-IT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14:m>
                  <m:oMath xmlns:m="http://schemas.openxmlformats.org/officeDocument/2006/math"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it-IT" sz="16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16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it-IT" sz="1600" b="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it-IT" sz="1600" b="0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it-IT" sz="1600" b="0" i="1" dirty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error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OK </a:t>
                </a:r>
                <a14:m>
                  <m:oMath xmlns:m="http://schemas.openxmlformats.org/officeDocument/2006/math">
                    <m:r>
                      <a:rPr lang="it-IT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  <m:sSub>
                      <m:sSubPr>
                        <m:ctrlP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it-IT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e>
                      <m:sup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it-IT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         </m:t>
                    </m:r>
                    <m:sSub>
                      <m:sSubPr>
                        <m:ctrlP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sSubSup>
                      <m:sSubSupPr>
                        <m:ctrlP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it-IT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</m:t>
                    </m:r>
                    <m:r>
                      <m:rPr>
                        <m:sty m:val="p"/>
                      </m:rPr>
                      <a:rPr lang="it-IT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when</m:t>
                    </m:r>
                    <m:r>
                      <a:rPr lang="it-IT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it-IT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</m:t>
                    </m:r>
                    <m:r>
                      <a:rPr lang="it-IT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it-IT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lang="it-IT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it-IT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endParaRPr lang="it-IT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	So:		</a:t>
                </a:r>
                <a:r>
                  <a:rPr lang="fr-FR" sz="1600" b="0" i="1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q = [60^2  0  0  0;  0  60^2  0  0;  0  0  1  0; 0  0  0  1]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fr-FR" sz="16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Q </a:t>
                </a:r>
                <a:r>
                  <a:rPr lang="it-IT" sz="16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= </a:t>
                </a:r>
                <a:r>
                  <a:rPr lang="it-IT" sz="1600" b="0" i="1" dirty="0" err="1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blkdiag</a:t>
                </a:r>
                <a:r>
                  <a:rPr lang="it-IT" sz="1600" b="0" i="1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(q, q, q, q, q)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it-IT" sz="1600" b="0" i="1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R = </a:t>
                </a:r>
                <a:r>
                  <a:rPr lang="it-IT" sz="1600" b="0" i="1" dirty="0" err="1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eye</a:t>
                </a:r>
                <a:r>
                  <a:rPr lang="it-IT" sz="1600" b="0" i="1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(5)</a:t>
                </a: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E064DF63-A79E-EEF7-D42A-9D129ED812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1440000"/>
                <a:ext cx="8323726" cy="4282967"/>
              </a:xfrm>
              <a:prstGeom prst="rect">
                <a:avLst/>
              </a:prstGeom>
              <a:blipFill>
                <a:blip r:embed="rId3"/>
                <a:stretch>
                  <a:fillRect l="-366" t="-427" b="-85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asellaDiTesto 6">
            <a:extLst>
              <a:ext uri="{FF2B5EF4-FFF2-40B4-BE49-F238E27FC236}">
                <a16:creationId xmlns:a16="http://schemas.microsoft.com/office/drawing/2014/main" id="{32BC49AD-7527-3E44-280F-8ED1EC04BD2A}"/>
              </a:ext>
            </a:extLst>
          </p:cNvPr>
          <p:cNvSpPr txBox="1"/>
          <p:nvPr/>
        </p:nvSpPr>
        <p:spPr>
          <a:xfrm>
            <a:off x="4114800" y="2974848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9259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/>
                  <a:t> </a:t>
                </a:r>
                <a:r>
                  <a:rPr lang="it-IT" err="1"/>
                  <a:t>norm</a:t>
                </a:r>
                <a:r>
                  <a:rPr lang="it-IT"/>
                  <a:t> </a:t>
                </a:r>
                <a:r>
                  <a:rPr lang="it-IT" err="1"/>
                  <a:t>minimization</a:t>
                </a:r>
                <a:r>
                  <a:rPr lang="it-IT"/>
                  <a:t> LMI</a:t>
                </a:r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3A1CBB2B-BE7F-EB2A-2DA7-0F19BE4635D6}"/>
                  </a:ext>
                </a:extLst>
              </p:cNvPr>
              <p:cNvSpPr txBox="1"/>
              <p:nvPr/>
            </p:nvSpPr>
            <p:spPr>
              <a:xfrm>
                <a:off x="360000" y="1728000"/>
                <a:ext cx="8430652" cy="36852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To sum up:</a:t>
                </a:r>
              </a:p>
              <a:p>
                <a:endParaRPr lang="it-IT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In </a:t>
                </a:r>
                <a:r>
                  <a:rPr lang="it-IT" sz="1600" err="1">
                    <a:latin typeface="Arial" panose="020B0604020202020204" pitchFamily="34" charset="0"/>
                    <a:cs typeface="Arial" panose="020B0604020202020204" pitchFamily="34" charset="0"/>
                  </a:rPr>
                  <a:t>order</a:t>
                </a:r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:r>
                  <a:rPr lang="it-IT" sz="1600" err="1">
                    <a:latin typeface="Arial" panose="020B0604020202020204" pitchFamily="34" charset="0"/>
                    <a:cs typeface="Arial" panose="020B0604020202020204" pitchFamily="34" charset="0"/>
                  </a:rPr>
                  <a:t>achieve</a:t>
                </a:r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err="1">
                    <a:latin typeface="Arial" panose="020B0604020202020204" pitchFamily="34" charset="0"/>
                    <a:cs typeface="Arial" panose="020B0604020202020204" pitchFamily="34" charset="0"/>
                  </a:rPr>
                  <a:t>norm</a:t>
                </a:r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err="1">
                    <a:latin typeface="Arial" panose="020B0604020202020204" pitchFamily="34" charset="0"/>
                    <a:cs typeface="Arial" panose="020B0604020202020204" pitchFamily="34" charset="0"/>
                  </a:rPr>
                  <a:t>minimization</a:t>
                </a:r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 the following LMI is </a:t>
                </a:r>
                <a:r>
                  <a:rPr lang="it-IT" sz="1600" err="1">
                    <a:latin typeface="Arial" panose="020B0604020202020204" pitchFamily="34" charset="0"/>
                    <a:cs typeface="Arial" panose="020B0604020202020204" pitchFamily="34" charset="0"/>
                  </a:rPr>
                  <a:t>implemented</a:t>
                </a:r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endParaRPr lang="it-IT" sz="1600" b="0" i="0"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600" b="0" i="1" smtClean="0">
                          <a:latin typeface="Cambria Math" panose="02040503050406030204" pitchFamily="18" charset="0"/>
                        </a:rPr>
                        <m:t>𝐴𝑌</m:t>
                      </m:r>
                      <m:r>
                        <a:rPr lang="it-IT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600" b="0" i="1" smtClean="0">
                          <a:latin typeface="Cambria Math" panose="02040503050406030204" pitchFamily="18" charset="0"/>
                        </a:rPr>
                        <m:t>𝐵𝐿</m:t>
                      </m:r>
                      <m:r>
                        <a:rPr lang="it-IT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600" b="0" i="1" smtClean="0">
                          <a:latin typeface="Cambria Math" panose="02040503050406030204" pitchFamily="18" charset="0"/>
                        </a:rPr>
                        <m:t>𝑌</m:t>
                      </m:r>
                      <m:sSup>
                        <m:sSupPr>
                          <m:ctrlPr>
                            <a:rPr lang="it-IT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it-IT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it-IT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sSubSup>
                        <m:sSubSupPr>
                          <m:ctrlPr>
                            <a:rPr lang="it-IT" sz="16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  <m:sup>
                          <m:r>
                            <a:rPr lang="it-IT" sz="16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r>
                        <a:rPr lang="it-IT" sz="1600" b="0" i="1" smtClean="0">
                          <a:latin typeface="Cambria Math" panose="02040503050406030204" pitchFamily="18" charset="0"/>
                        </a:rPr>
                        <m:t>&lt;0</m:t>
                      </m:r>
                    </m:oMath>
                  </m:oMathPara>
                </a14:m>
                <a:endParaRPr lang="it-IT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sz="16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t-IT" sz="1600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e>
                                <m:r>
                                  <a:rPr lang="it-IT" sz="1600" b="0" i="1" smtClean="0">
                                    <a:latin typeface="Cambria Math" panose="02040503050406030204" pitchFamily="18" charset="0"/>
                                  </a:rPr>
                                  <m:t>𝐶𝑌</m:t>
                                </m:r>
                                <m:r>
                                  <a:rPr lang="it-IT" sz="16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it-IT" sz="1600" b="0" i="1" smtClean="0">
                                    <a:latin typeface="Cambria Math" panose="02040503050406030204" pitchFamily="18" charset="0"/>
                                  </a:rPr>
                                  <m:t>𝐷𝐿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it-IT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it-IT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it-IT" sz="1600" b="0" i="1" smtClean="0">
                                            <a:latin typeface="Cambria Math" panose="02040503050406030204" pitchFamily="18" charset="0"/>
                                          </a:rPr>
                                          <m:t>𝐶𝑌</m:t>
                                        </m:r>
                                        <m:r>
                                          <a:rPr lang="it-IT" sz="16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it-IT" sz="1600" b="0" i="1" smtClean="0">
                                            <a:latin typeface="Cambria Math" panose="02040503050406030204" pitchFamily="18" charset="0"/>
                                          </a:rPr>
                                          <m:t>𝐷𝐿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it-IT" sz="1600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it-IT" sz="1600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</m:mr>
                          </m:m>
                        </m:e>
                      </m:d>
                      <m:r>
                        <a:rPr lang="it-IT" sz="1600" b="0" i="1" smtClean="0">
                          <a:latin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endParaRPr lang="it-IT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With cost </a:t>
                </a:r>
                <a:r>
                  <a:rPr lang="it-IT" sz="1600" err="1">
                    <a:latin typeface="Arial" panose="020B0604020202020204" pitchFamily="34" charset="0"/>
                    <a:cs typeface="Arial" panose="020B0604020202020204" pitchFamily="34" charset="0"/>
                  </a:rPr>
                  <a:t>function</a:t>
                </a:r>
                <a:r>
                  <a:rPr lang="it-IT" sz="1600">
                    <a:latin typeface="Arial" panose="020B0604020202020204" pitchFamily="34" charset="0"/>
                    <a:cs typeface="Arial" panose="020B0604020202020204" pitchFamily="34" charset="0"/>
                  </a:rPr>
                  <a:t>: 				   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𝑡𝑟𝑎𝑐𝑒</m:t>
                    </m:r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/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3A1CBB2B-BE7F-EB2A-2DA7-0F19BE4635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1728000"/>
                <a:ext cx="8430652" cy="3685240"/>
              </a:xfrm>
              <a:prstGeom prst="rect">
                <a:avLst/>
              </a:prstGeom>
              <a:blipFill>
                <a:blip r:embed="rId3"/>
                <a:stretch>
                  <a:fillRect l="-362" t="-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magine 7">
            <a:extLst>
              <a:ext uri="{FF2B5EF4-FFF2-40B4-BE49-F238E27FC236}">
                <a16:creationId xmlns:a16="http://schemas.microsoft.com/office/drawing/2014/main" id="{0677ADF9-B30B-C7BA-FF9F-A140AA29AD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175" y="1998358"/>
            <a:ext cx="1978923" cy="6249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848A3DCB-FC98-DBC7-7FCB-3CD472DC776D}"/>
                  </a:ext>
                </a:extLst>
              </p:cNvPr>
              <p:cNvSpPr txBox="1"/>
              <p:nvPr/>
            </p:nvSpPr>
            <p:spPr>
              <a:xfrm>
                <a:off x="4970536" y="2126153"/>
                <a:ext cx="10137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800" b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𝐵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</m:t>
                        </m:r>
                      </m:sub>
                    </m:sSub>
                    <m:r>
                      <a:rPr lang="it-IT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𝐼</m:t>
                    </m:r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848A3DCB-FC98-DBC7-7FCB-3CD472DC77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0536" y="2126153"/>
                <a:ext cx="101370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33534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/>
                  <a:t> </a:t>
                </a:r>
                <a:r>
                  <a:rPr lang="it-IT" err="1"/>
                  <a:t>simulations</a:t>
                </a:r>
                <a:r>
                  <a:rPr lang="it-IT"/>
                  <a:t> – </a:t>
                </a:r>
                <a:r>
                  <a:rPr lang="it-IT" err="1"/>
                  <a:t>Centralized</a:t>
                </a:r>
                <a:r>
                  <a:rPr lang="it-IT"/>
                  <a:t> </a:t>
                </a:r>
                <a:r>
                  <a:rPr lang="it-IT" err="1"/>
                  <a:t>Structure</a:t>
                </a:r>
                <a:endParaRPr lang="it-IT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FA24CAE-94FD-8D83-3918-6510F75D8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5195"/>
            <a:ext cx="9144000" cy="490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296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/>
                  <a:t> </a:t>
                </a:r>
                <a:r>
                  <a:rPr lang="it-IT" err="1"/>
                  <a:t>simulations</a:t>
                </a:r>
                <a:r>
                  <a:rPr lang="it-IT"/>
                  <a:t> – </a:t>
                </a:r>
                <a:r>
                  <a:rPr lang="it-IT" err="1"/>
                  <a:t>Decentralized</a:t>
                </a:r>
                <a:r>
                  <a:rPr lang="it-IT"/>
                  <a:t> </a:t>
                </a:r>
                <a:r>
                  <a:rPr lang="it-IT" err="1"/>
                  <a:t>Structure</a:t>
                </a:r>
                <a:endParaRPr lang="it-IT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628E3FD-800B-D773-1C5D-29C480DBF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8410"/>
            <a:ext cx="9144000" cy="490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532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/>
              <a:t>System </a:t>
            </a:r>
            <a:r>
              <a:rPr lang="it-IT" err="1"/>
              <a:t>description</a:t>
            </a:r>
            <a:r>
              <a:rPr lang="it-IT"/>
              <a:t> and </a:t>
            </a:r>
            <a:r>
              <a:rPr lang="it-IT" err="1"/>
              <a:t>initial</a:t>
            </a:r>
            <a:r>
              <a:rPr lang="it-IT"/>
              <a:t> </a:t>
            </a:r>
            <a:r>
              <a:rPr lang="it-IT" err="1"/>
              <a:t>analisys</a:t>
            </a:r>
            <a:r>
              <a:rPr lang="it-IT"/>
              <a:t> II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Segnaposto testo 3">
                <a:extLst>
                  <a:ext uri="{FF2B5EF4-FFF2-40B4-BE49-F238E27FC236}">
                    <a16:creationId xmlns:a16="http://schemas.microsoft.com/office/drawing/2014/main" id="{A92383A0-7940-85B0-F71F-9DA4D88C33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0000" y="1440000"/>
                <a:ext cx="4494628" cy="2695702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457200" rtl="0" eaLnBrk="1" latinLnBrk="0" hangingPunct="1">
                  <a:spcBef>
                    <a:spcPct val="20000"/>
                  </a:spcBef>
                  <a:buFont typeface="Wingdings" charset="2"/>
                  <a:buNone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/>
                  <a:t>Each area displays an </a:t>
                </a:r>
                <a:r>
                  <a:rPr lang="en-US" sz="1600" b="1"/>
                  <a:t>input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16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1600"/>
                  <a:t>, that is the </a:t>
                </a:r>
                <a:r>
                  <a:rPr lang="en-US" sz="1600" b="1"/>
                  <a:t>deviation of the requested load </a:t>
                </a:r>
                <a:r>
                  <a:rPr lang="en-US" sz="1600"/>
                  <a:t>from the nominal value.</a:t>
                </a:r>
              </a:p>
              <a:p>
                <a:r>
                  <a:rPr lang="en-US" sz="1600"/>
                  <a:t>The system can be described by the model:</a:t>
                </a:r>
              </a:p>
              <a:p>
                <a:endParaRPr lang="en-US" sz="1600"/>
              </a:p>
              <a:p>
                <a:pPr algn="ctr"/>
                <a:r>
                  <a:rPr lang="en-US" sz="180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acc>
                              <m:accPr>
                                <m:chr m:val="̇"/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𝐴𝑥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𝐵𝑢</m:t>
                            </m:r>
                          </m:e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𝐶𝑥</m:t>
                            </m:r>
                          </m:e>
                        </m:eqArr>
                      </m:e>
                    </m:d>
                  </m:oMath>
                </a14:m>
                <a:endParaRPr lang="en-US" sz="1800" i="1"/>
              </a:p>
              <a:p>
                <a:endParaRPr lang="it-IT" sz="1800"/>
              </a:p>
              <a:p>
                <a:endParaRPr lang="it-IT" sz="1800"/>
              </a:p>
            </p:txBody>
          </p:sp>
        </mc:Choice>
        <mc:Fallback xmlns="">
          <p:sp>
            <p:nvSpPr>
              <p:cNvPr id="6" name="Segnaposto testo 3">
                <a:extLst>
                  <a:ext uri="{FF2B5EF4-FFF2-40B4-BE49-F238E27FC236}">
                    <a16:creationId xmlns:a16="http://schemas.microsoft.com/office/drawing/2014/main" id="{A92383A0-7940-85B0-F71F-9DA4D88C33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1440000"/>
                <a:ext cx="4494628" cy="2695702"/>
              </a:xfrm>
              <a:prstGeom prst="rect">
                <a:avLst/>
              </a:prstGeom>
              <a:blipFill>
                <a:blip r:embed="rId2"/>
                <a:stretch>
                  <a:fillRect l="-678" t="-6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I diversi tipi di centrale elettrica - Prof. Antonio Vasco">
            <a:extLst>
              <a:ext uri="{FF2B5EF4-FFF2-40B4-BE49-F238E27FC236}">
                <a16:creationId xmlns:a16="http://schemas.microsoft.com/office/drawing/2014/main" id="{0AB0094D-4C9A-8B1B-A2E7-E19C2C3973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726" y="1428463"/>
            <a:ext cx="3916274" cy="269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FAC44DDB-0EC2-B9FF-BF97-937B7802F322}"/>
                  </a:ext>
                </a:extLst>
              </p:cNvPr>
              <p:cNvSpPr txBox="1"/>
              <p:nvPr/>
            </p:nvSpPr>
            <p:spPr>
              <a:xfrm>
                <a:off x="374085" y="4532229"/>
                <a:ext cx="8566958" cy="1415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/>
                  <a:t>For simplicity, </a:t>
                </a:r>
                <a:r>
                  <a:rPr lang="en-US" sz="1600" b="1"/>
                  <a:t>all states are assumed to be measurable</a:t>
                </a:r>
                <a:r>
                  <a:rPr lang="en-US" sz="1600"/>
                  <a:t>. Therefore, </a:t>
                </a:r>
                <a14:m>
                  <m:oMath xmlns:m="http://schemas.openxmlformats.org/officeDocument/2006/math">
                    <m:r>
                      <a:rPr lang="en-US" sz="1600" b="0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600" b="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1600"/>
                  <a:t>.</a:t>
                </a:r>
              </a:p>
              <a:p>
                <a:r>
                  <a:rPr lang="en-US" sz="1600"/>
                  <a:t>The matrices have the following dimensions:</a:t>
                </a:r>
              </a:p>
              <a:p>
                <a:endParaRPr lang="en-US" sz="1800"/>
              </a:p>
              <a:p>
                <a:pPr algn="ctr"/>
                <a:r>
                  <a:rPr lang="en-US" sz="1800" i="1"/>
                  <a:t>A = [20x20]    B = [20x5]  C = [20x20]</a:t>
                </a:r>
              </a:p>
              <a:p>
                <a:endParaRPr lang="en-US"/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FAC44DDB-0EC2-B9FF-BF97-937B7802F3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085" y="4532229"/>
                <a:ext cx="8566958" cy="1415772"/>
              </a:xfrm>
              <a:prstGeom prst="rect">
                <a:avLst/>
              </a:prstGeom>
              <a:blipFill>
                <a:blip r:embed="rId4"/>
                <a:stretch>
                  <a:fillRect l="-356" t="-12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/>
                  <a:t> </a:t>
                </a:r>
                <a:r>
                  <a:rPr lang="it-IT" err="1"/>
                  <a:t>simulations</a:t>
                </a:r>
                <a:r>
                  <a:rPr lang="it-IT"/>
                  <a:t> – Distributed I </a:t>
                </a:r>
                <a:r>
                  <a:rPr lang="it-IT" err="1"/>
                  <a:t>Structure</a:t>
                </a:r>
                <a:endParaRPr lang="it-IT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EC5E694-3C2B-E7BC-FAA7-66DE8DC68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8804"/>
            <a:ext cx="9144000" cy="489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229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/>
                  <a:t> </a:t>
                </a:r>
                <a:r>
                  <a:rPr lang="it-IT" err="1"/>
                  <a:t>simulations</a:t>
                </a:r>
                <a:r>
                  <a:rPr lang="it-IT"/>
                  <a:t> – Distributed II </a:t>
                </a:r>
                <a:r>
                  <a:rPr lang="it-IT" err="1"/>
                  <a:t>Structure</a:t>
                </a:r>
                <a:endParaRPr lang="it-IT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3882D86-6A09-5AC6-AB1F-6C5AF0EF7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2173"/>
            <a:ext cx="9144000" cy="487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1008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>
                <a:extLst>
                  <a:ext uri="{FF2B5EF4-FFF2-40B4-BE49-F238E27FC236}">
                    <a16:creationId xmlns:a16="http://schemas.microsoft.com/office/drawing/2014/main" id="{9522CE51-ED88-7AE3-5785-3DC181A3188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/>
                  <a:t> </a:t>
                </a:r>
                <a:r>
                  <a:rPr lang="it-IT" err="1"/>
                  <a:t>simulations</a:t>
                </a:r>
                <a:endParaRPr lang="it-IT"/>
              </a:p>
            </p:txBody>
          </p:sp>
        </mc:Choice>
        <mc:Fallback xmlns="">
          <p:sp>
            <p:nvSpPr>
              <p:cNvPr id="2" name="Titolo 1">
                <a:extLst>
                  <a:ext uri="{FF2B5EF4-FFF2-40B4-BE49-F238E27FC236}">
                    <a16:creationId xmlns:a16="http://schemas.microsoft.com/office/drawing/2014/main" id="{9522CE51-ED88-7AE3-5785-3DC181A318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63A2E93-E4FD-6916-2329-09B6A671C1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0000" y="1440000"/>
                <a:ext cx="8323726" cy="4525963"/>
              </a:xfrm>
            </p:spPr>
            <p:txBody>
              <a:bodyPr>
                <a:normAutofit/>
              </a:bodyPr>
              <a:lstStyle/>
              <a:p>
                <a:r>
                  <a:rPr lang="en-AU" sz="1600" dirty="0"/>
                  <a:t>As expected, it can be observed that:</a:t>
                </a:r>
              </a:p>
              <a:p>
                <a:endParaRPr lang="en-AU" sz="16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AU" sz="1600" dirty="0"/>
                  <a:t>When </a:t>
                </a:r>
                <a14:m>
                  <m:oMath xmlns:m="http://schemas.openxmlformats.org/officeDocument/2006/math">
                    <m:r>
                      <a:rPr lang="en-AU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𝝆</m:t>
                    </m:r>
                  </m:oMath>
                </a14:m>
                <a:r>
                  <a:rPr lang="en-AU" sz="1600" b="1" dirty="0"/>
                  <a:t> is big</a:t>
                </a:r>
                <a:r>
                  <a:rPr lang="en-AU" sz="1600" dirty="0"/>
                  <a:t>, control weight is higher, so the optimization focuses on limiting the control action, with the guarantee of convergence with a slower dynamic. This conservative condition allows to have </a:t>
                </a:r>
                <a:r>
                  <a:rPr lang="en-AU" sz="1600" b="1" dirty="0"/>
                  <a:t>no overshoot, </a:t>
                </a:r>
                <a:r>
                  <a:rPr lang="en-AU" sz="1600" dirty="0"/>
                  <a:t>but it </a:t>
                </a:r>
                <a:r>
                  <a:rPr lang="en-AU" sz="1600" b="1" dirty="0"/>
                  <a:t>slows down </a:t>
                </a:r>
                <a:r>
                  <a:rPr lang="en-AU" sz="1600" dirty="0"/>
                  <a:t>the system considerably.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AU" sz="1600" dirty="0"/>
                  <a:t>When </a:t>
                </a:r>
                <a14:m>
                  <m:oMath xmlns:m="http://schemas.openxmlformats.org/officeDocument/2006/math">
                    <m:r>
                      <a:rPr lang="en-AU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𝝆</m:t>
                    </m:r>
                  </m:oMath>
                </a14:m>
                <a:r>
                  <a:rPr lang="en-AU" sz="1600" b="1" dirty="0"/>
                  <a:t> is small</a:t>
                </a:r>
                <a:r>
                  <a:rPr lang="en-AU" sz="1600" dirty="0"/>
                  <a:t>, control weight is smaller, so the optimization puts more control effort to </a:t>
                </a:r>
                <a:r>
                  <a:rPr lang="en-AU" sz="1600" b="1" dirty="0"/>
                  <a:t>speed up convergence </a:t>
                </a:r>
                <a:r>
                  <a:rPr lang="en-AU" sz="1600" dirty="0"/>
                  <a:t>(though we don’t exaggerate the request, so that the control action is still acceptable). It is a little bit faster than the previous case, but there are more </a:t>
                </a:r>
                <a:r>
                  <a:rPr lang="en-AU" sz="1600" b="1" dirty="0"/>
                  <a:t>visible over/undershoot </a:t>
                </a:r>
                <a:r>
                  <a:rPr lang="en-AU" sz="1600" dirty="0"/>
                  <a:t>. In this case the </a:t>
                </a:r>
                <a:r>
                  <a:rPr lang="en-AU" sz="1600" b="1" dirty="0"/>
                  <a:t>control action is much less limited</a:t>
                </a:r>
                <a:r>
                  <a:rPr lang="en-AU" sz="1600" dirty="0"/>
                  <a:t>.</a:t>
                </a:r>
              </a:p>
              <a:p>
                <a:endParaRPr lang="en-AU" sz="1600" dirty="0"/>
              </a:p>
              <a:p>
                <a:r>
                  <a:rPr lang="en-AU" sz="1600" dirty="0"/>
                  <a:t>The case </a:t>
                </a:r>
                <a14:m>
                  <m:oMath xmlns:m="http://schemas.openxmlformats.org/officeDocument/2006/math">
                    <m:r>
                      <a:rPr lang="en-AU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𝝆</m:t>
                    </m:r>
                    <m:r>
                      <a:rPr lang="en-AU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AU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oMath>
                </a14:m>
                <a:r>
                  <a:rPr lang="en-AU" sz="1600" dirty="0"/>
                  <a:t> is a good compromise.</a:t>
                </a:r>
              </a:p>
              <a:p>
                <a:endParaRPr lang="en-AU" sz="1600" dirty="0"/>
              </a:p>
              <a:p>
                <a:r>
                  <a:rPr lang="en-AU" sz="1600" b="1" dirty="0"/>
                  <a:t>Remark</a:t>
                </a:r>
                <a:r>
                  <a:rPr lang="en-AU" sz="1600" dirty="0"/>
                  <a:t>: The different structures present a very similar movement. Therefore, there is not a «better» control structure when it comes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1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AU" sz="1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AU" sz="1600" dirty="0"/>
                  <a:t> control.</a:t>
                </a:r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63A2E93-E4FD-6916-2329-09B6A671C1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0000" y="1440000"/>
                <a:ext cx="8323726" cy="4525963"/>
              </a:xfrm>
              <a:blipFill>
                <a:blip r:embed="rId4"/>
                <a:stretch>
                  <a:fillRect l="-366" t="-404" r="-51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A673FF77-02C8-AD97-A015-E533F532295D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95003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>
                <a:extLst>
                  <a:ext uri="{FF2B5EF4-FFF2-40B4-BE49-F238E27FC236}">
                    <a16:creationId xmlns:a16="http://schemas.microsoft.com/office/drawing/2014/main" id="{9522CE51-ED88-7AE3-5785-3DC181A3188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it-IT"/>
                  <a:t> </a:t>
                </a:r>
                <a:r>
                  <a:rPr lang="it-IT" err="1"/>
                  <a:t>simulations</a:t>
                </a:r>
                <a:r>
                  <a:rPr lang="it-IT"/>
                  <a:t> – Discrete Time</a:t>
                </a:r>
              </a:p>
            </p:txBody>
          </p:sp>
        </mc:Choice>
        <mc:Fallback xmlns="">
          <p:sp>
            <p:nvSpPr>
              <p:cNvPr id="2" name="Titolo 1">
                <a:extLst>
                  <a:ext uri="{FF2B5EF4-FFF2-40B4-BE49-F238E27FC236}">
                    <a16:creationId xmlns:a16="http://schemas.microsoft.com/office/drawing/2014/main" id="{9522CE51-ED88-7AE3-5785-3DC181A318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A673FF77-02C8-AD97-A015-E533F532295D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966EB62-DB8A-AD17-F855-7E2D6C288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0946"/>
            <a:ext cx="9144000" cy="487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306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-1" y="4235172"/>
            <a:ext cx="9144001" cy="2622828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53675" y="4453912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3284568" y="5118100"/>
            <a:ext cx="2574861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3000" dirty="0" err="1"/>
              <a:t>Conclusions</a:t>
            </a:r>
            <a:endParaRPr lang="it-IT" sz="3000" dirty="0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B9C1F52D-CB52-CC07-76ED-854EFC9A7F94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80269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it-IT" err="1"/>
              <a:t>Conclusions</a:t>
            </a:r>
            <a:endParaRPr lang="it-IT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570FD95-DB30-D593-61FC-5B475DD2B1F8}"/>
              </a:ext>
            </a:extLst>
          </p:cNvPr>
          <p:cNvSpPr txBox="1"/>
          <p:nvPr/>
        </p:nvSpPr>
        <p:spPr>
          <a:xfrm>
            <a:off x="357100" y="1578781"/>
            <a:ext cx="85124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simply stable system results easily </a:t>
            </a:r>
            <a:r>
              <a:rPr lang="en-US" b="1"/>
              <a:t>stabilizable</a:t>
            </a:r>
            <a:r>
              <a:rPr lang="en-US"/>
              <a:t> in all cases with an</a:t>
            </a:r>
            <a:r>
              <a:rPr lang="en-US" b="1"/>
              <a:t> LTI state feedback controller</a:t>
            </a:r>
            <a:r>
              <a:rPr lang="en-US"/>
              <a:t> thanks to the </a:t>
            </a:r>
            <a:r>
              <a:rPr lang="en-US" b="1"/>
              <a:t>absence of fixed modes</a:t>
            </a:r>
            <a:r>
              <a:rPr lang="en-US"/>
              <a:t>.</a:t>
            </a:r>
          </a:p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Different control strategies lead to different advantages: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The </a:t>
            </a:r>
            <a:r>
              <a:rPr lang="en-US" b="1"/>
              <a:t>Multi-Objective LMI</a:t>
            </a:r>
            <a:r>
              <a:rPr lang="en-US"/>
              <a:t> works best for performance improvements. It allows us to </a:t>
            </a:r>
            <a:r>
              <a:rPr lang="en-US" b="1"/>
              <a:t>move the poles </a:t>
            </a:r>
            <a:r>
              <a:rPr lang="en-US"/>
              <a:t>in order to prescribe the overall dynamic and at the same time keep an eye on the control effort.	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A </a:t>
            </a:r>
            <a:r>
              <a:rPr lang="en-US" b="1"/>
              <a:t>H2 norm LMI </a:t>
            </a:r>
            <a:r>
              <a:rPr lang="en-US"/>
              <a:t>can generate an optimal gain matrix according to the best </a:t>
            </a:r>
            <a:r>
              <a:rPr lang="en-US" b="1"/>
              <a:t>control/state trade-off</a:t>
            </a:r>
            <a:r>
              <a:rPr lang="en-US"/>
              <a:t>. This also guarantees </a:t>
            </a:r>
            <a:r>
              <a:rPr lang="en-US" b="1"/>
              <a:t>minimization of control effort.</a:t>
            </a:r>
          </a:p>
          <a:p>
            <a:pPr lvl="1"/>
            <a:endParaRPr lang="en-US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variation of the </a:t>
            </a:r>
            <a:r>
              <a:rPr lang="en-US" b="1"/>
              <a:t>Distributed</a:t>
            </a:r>
            <a:r>
              <a:rPr lang="en-US"/>
              <a:t> </a:t>
            </a:r>
            <a:r>
              <a:rPr lang="en-US" b="1"/>
              <a:t>Control Structure </a:t>
            </a:r>
            <a:r>
              <a:rPr lang="en-US"/>
              <a:t>has a minimal effect on the system, yet its optimization may be necessary for critical operations such as maintenance or fault management.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157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sp>
        <p:nvSpPr>
          <p:cNvPr id="9" name="Rettangolo 8"/>
          <p:cNvSpPr/>
          <p:nvPr/>
        </p:nvSpPr>
        <p:spPr>
          <a:xfrm>
            <a:off x="-1" y="4046577"/>
            <a:ext cx="9144001" cy="2622828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53675" y="4453912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2154084" y="1843048"/>
            <a:ext cx="4835829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3000" i="1" dirty="0">
                <a:solidFill>
                  <a:srgbClr val="728FA5"/>
                </a:solidFill>
              </a:rPr>
              <a:t>Thanks for the </a:t>
            </a:r>
            <a:r>
              <a:rPr lang="en-GB" sz="3000" i="1" dirty="0">
                <a:solidFill>
                  <a:srgbClr val="728FA5"/>
                </a:solidFill>
              </a:rPr>
              <a:t>attention</a:t>
            </a:r>
          </a:p>
        </p:txBody>
      </p:sp>
    </p:spTree>
    <p:extLst>
      <p:ext uri="{BB962C8B-B14F-4D97-AF65-F5344CB8AC3E}">
        <p14:creationId xmlns:p14="http://schemas.microsoft.com/office/powerpoint/2010/main" val="995726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/>
              <a:t>System </a:t>
            </a:r>
            <a:r>
              <a:rPr lang="it-IT" err="1"/>
              <a:t>Decomposition</a:t>
            </a:r>
            <a:endParaRPr lang="it-IT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77039F7-D592-D4FD-C58D-FEEFCD797F6A}"/>
              </a:ext>
            </a:extLst>
          </p:cNvPr>
          <p:cNvSpPr txBox="1"/>
          <p:nvPr/>
        </p:nvSpPr>
        <p:spPr>
          <a:xfrm>
            <a:off x="359999" y="5194355"/>
            <a:ext cx="8581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>
              <a:defRPr>
                <a:latin typeface="Arial"/>
                <a:cs typeface="Arial"/>
              </a:defRPr>
            </a:lvl1pPr>
          </a:lstStyle>
          <a:p>
            <a:r>
              <a:rPr lang="it-IT" sz="1600" err="1"/>
              <a:t>Moreover</a:t>
            </a:r>
            <a:r>
              <a:rPr lang="it-IT" sz="1600"/>
              <a:t>, by </a:t>
            </a:r>
            <a:r>
              <a:rPr lang="it-IT" sz="1600" err="1"/>
              <a:t>analyzing</a:t>
            </a:r>
            <a:r>
              <a:rPr lang="it-IT" sz="1600"/>
              <a:t> </a:t>
            </a:r>
            <a:r>
              <a:rPr lang="it-IT" sz="1600" b="1" err="1"/>
              <a:t>matrix</a:t>
            </a:r>
            <a:r>
              <a:rPr lang="it-IT" sz="1600" b="1"/>
              <a:t> A</a:t>
            </a:r>
            <a:r>
              <a:rPr lang="it-IT" sz="1600"/>
              <a:t>, the </a:t>
            </a:r>
            <a:r>
              <a:rPr lang="it-IT" sz="1600" b="1"/>
              <a:t>interactions</a:t>
            </a:r>
            <a:r>
              <a:rPr lang="it-IT" sz="1600"/>
              <a:t> </a:t>
            </a:r>
            <a:r>
              <a:rPr lang="it-IT" sz="1600" err="1"/>
              <a:t>between</a:t>
            </a:r>
            <a:r>
              <a:rPr lang="it-IT" sz="1600"/>
              <a:t> the </a:t>
            </a:r>
            <a:r>
              <a:rPr lang="it-IT" sz="1600" err="1"/>
              <a:t>states</a:t>
            </a:r>
            <a:r>
              <a:rPr lang="it-IT" sz="1600"/>
              <a:t> of </a:t>
            </a:r>
            <a:r>
              <a:rPr lang="it-IT" sz="1600" err="1"/>
              <a:t>different</a:t>
            </a:r>
            <a:r>
              <a:rPr lang="it-IT" sz="1600"/>
              <a:t> </a:t>
            </a:r>
            <a:r>
              <a:rPr lang="it-IT" sz="1600" err="1"/>
              <a:t>areas</a:t>
            </a:r>
            <a:r>
              <a:rPr lang="it-IT" sz="1600"/>
              <a:t> take a </a:t>
            </a:r>
            <a:r>
              <a:rPr lang="it-IT" sz="1600" err="1"/>
              <a:t>very</a:t>
            </a:r>
            <a:r>
              <a:rPr lang="it-IT" sz="1600"/>
              <a:t> low, </a:t>
            </a:r>
            <a:r>
              <a:rPr lang="it-IT" sz="1600" err="1"/>
              <a:t>yet</a:t>
            </a:r>
            <a:r>
              <a:rPr lang="it-IT" sz="1600"/>
              <a:t> non-</a:t>
            </a:r>
            <a:r>
              <a:rPr lang="it-IT" sz="1600" err="1"/>
              <a:t>null</a:t>
            </a:r>
            <a:r>
              <a:rPr lang="it-IT" sz="1600"/>
              <a:t>, </a:t>
            </a:r>
            <a:r>
              <a:rPr lang="it-IT" sz="1600" err="1"/>
              <a:t>value</a:t>
            </a:r>
            <a:r>
              <a:rPr lang="it-IT" sz="1600"/>
              <a:t> (red </a:t>
            </a:r>
            <a:r>
              <a:rPr lang="it-IT" sz="1600" err="1"/>
              <a:t>circles</a:t>
            </a:r>
            <a:r>
              <a:rPr lang="it-IT" sz="1600"/>
              <a:t>) </a:t>
            </a:r>
            <a:r>
              <a:rPr lang="it-IT" sz="1600" err="1"/>
              <a:t>that</a:t>
            </a:r>
            <a:r>
              <a:rPr lang="it-IT" sz="1600"/>
              <a:t> </a:t>
            </a:r>
            <a:r>
              <a:rPr lang="it-IT" sz="1600" err="1"/>
              <a:t>will</a:t>
            </a:r>
            <a:r>
              <a:rPr lang="it-IT" sz="1600"/>
              <a:t> be </a:t>
            </a:r>
            <a:r>
              <a:rPr lang="it-IT" sz="1600" err="1"/>
              <a:t>ignored</a:t>
            </a:r>
            <a:r>
              <a:rPr lang="it-IT" sz="1600"/>
              <a:t> in the </a:t>
            </a:r>
            <a:r>
              <a:rPr lang="it-IT" sz="1600" err="1"/>
              <a:t>decomposition</a:t>
            </a:r>
            <a:r>
              <a:rPr lang="it-IT" sz="1600"/>
              <a:t> </a:t>
            </a:r>
            <a:r>
              <a:rPr lang="it-IT" sz="1600" err="1"/>
              <a:t>process</a:t>
            </a:r>
            <a:r>
              <a:rPr lang="it-IT" sz="1600"/>
              <a:t>, </a:t>
            </a:r>
            <a:r>
              <a:rPr lang="it-IT" sz="1600" err="1"/>
              <a:t>but</a:t>
            </a:r>
            <a:r>
              <a:rPr lang="it-IT" sz="1600"/>
              <a:t> </a:t>
            </a:r>
            <a:r>
              <a:rPr lang="it-IT" sz="1600" err="1"/>
              <a:t>taken</a:t>
            </a:r>
            <a:r>
              <a:rPr lang="it-IT" sz="1600"/>
              <a:t> </a:t>
            </a:r>
            <a:r>
              <a:rPr lang="it-IT" sz="1600" err="1"/>
              <a:t>into</a:t>
            </a:r>
            <a:r>
              <a:rPr lang="it-IT" sz="1600"/>
              <a:t> account for </a:t>
            </a:r>
            <a:r>
              <a:rPr lang="it-IT" sz="1600" err="1"/>
              <a:t>distributed</a:t>
            </a:r>
            <a:r>
              <a:rPr lang="it-IT" sz="1600"/>
              <a:t> control.</a:t>
            </a:r>
          </a:p>
        </p:txBody>
      </p:sp>
      <p:pic>
        <p:nvPicPr>
          <p:cNvPr id="9" name="Immagine 8" descr="Immagine che contiene testo, linea, Parallelo, numero&#10;&#10;Descrizione generata automaticamente">
            <a:extLst>
              <a:ext uri="{FF2B5EF4-FFF2-40B4-BE49-F238E27FC236}">
                <a16:creationId xmlns:a16="http://schemas.microsoft.com/office/drawing/2014/main" id="{2D3B7F18-C738-25F8-F7F2-B23C1E1EC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2983"/>
            <a:ext cx="9144000" cy="244124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3EB4D3C-CAC0-FC6F-9E18-4A8015F34019}"/>
              </a:ext>
            </a:extLst>
          </p:cNvPr>
          <p:cNvSpPr txBox="1"/>
          <p:nvPr/>
        </p:nvSpPr>
        <p:spPr>
          <a:xfrm>
            <a:off x="359999" y="1440000"/>
            <a:ext cx="8581043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err="1">
                <a:latin typeface="Arial"/>
                <a:cs typeface="Arial"/>
              </a:rPr>
              <a:t>Each</a:t>
            </a:r>
            <a:r>
              <a:rPr lang="it-IT" sz="1600">
                <a:latin typeface="Arial"/>
                <a:cs typeface="Arial"/>
              </a:rPr>
              <a:t> area </a:t>
            </a:r>
            <a:r>
              <a:rPr lang="it-IT" sz="1600" err="1">
                <a:latin typeface="Arial"/>
                <a:cs typeface="Arial"/>
              </a:rPr>
              <a:t>has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well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defined</a:t>
            </a:r>
            <a:r>
              <a:rPr lang="it-IT" sz="1600">
                <a:latin typeface="Arial"/>
                <a:cs typeface="Arial"/>
              </a:rPr>
              <a:t> input and output. The system can be </a:t>
            </a:r>
            <a:r>
              <a:rPr lang="it-IT" sz="1600" err="1">
                <a:latin typeface="Arial"/>
                <a:cs typeface="Arial"/>
              </a:rPr>
              <a:t>divided</a:t>
            </a:r>
            <a:r>
              <a:rPr lang="it-IT" sz="1600">
                <a:latin typeface="Arial"/>
                <a:cs typeface="Arial"/>
              </a:rPr>
              <a:t> in </a:t>
            </a:r>
            <a:r>
              <a:rPr lang="it-IT" sz="1600" b="1">
                <a:latin typeface="Arial"/>
                <a:cs typeface="Arial"/>
              </a:rPr>
              <a:t>5 </a:t>
            </a:r>
            <a:r>
              <a:rPr lang="it-IT" sz="1600" b="1" err="1">
                <a:latin typeface="Arial"/>
                <a:cs typeface="Arial"/>
              </a:rPr>
              <a:t>subsystems</a:t>
            </a:r>
            <a:r>
              <a:rPr lang="it-IT" sz="1600">
                <a:latin typeface="Arial"/>
                <a:cs typeface="Arial"/>
              </a:rPr>
              <a:t>, </a:t>
            </a:r>
            <a:r>
              <a:rPr lang="it-IT" sz="1600" err="1">
                <a:latin typeface="Arial"/>
                <a:cs typeface="Arial"/>
              </a:rPr>
              <a:t>each</a:t>
            </a:r>
            <a:r>
              <a:rPr lang="it-IT" sz="1600">
                <a:latin typeface="Arial"/>
                <a:cs typeface="Arial"/>
              </a:rPr>
              <a:t> one </a:t>
            </a:r>
            <a:r>
              <a:rPr lang="it-IT" sz="1600" err="1">
                <a:latin typeface="Arial"/>
                <a:cs typeface="Arial"/>
              </a:rPr>
              <a:t>corresponding</a:t>
            </a:r>
            <a:r>
              <a:rPr lang="it-IT" sz="1600">
                <a:latin typeface="Arial"/>
                <a:cs typeface="Arial"/>
              </a:rPr>
              <a:t> to </a:t>
            </a:r>
            <a:r>
              <a:rPr lang="it-IT" sz="1600" err="1">
                <a:latin typeface="Arial"/>
                <a:cs typeface="Arial"/>
              </a:rPr>
              <a:t>only</a:t>
            </a:r>
            <a:r>
              <a:rPr lang="it-IT" sz="1600">
                <a:latin typeface="Arial"/>
                <a:cs typeface="Arial"/>
              </a:rPr>
              <a:t> one area.</a:t>
            </a:r>
          </a:p>
          <a:p>
            <a:r>
              <a:rPr lang="it-IT" sz="1600" err="1">
                <a:latin typeface="Arial"/>
                <a:cs typeface="Arial"/>
              </a:rPr>
              <a:t>This</a:t>
            </a:r>
            <a:r>
              <a:rPr lang="it-IT" sz="1600">
                <a:latin typeface="Arial"/>
                <a:cs typeface="Arial"/>
              </a:rPr>
              <a:t> way, </a:t>
            </a:r>
            <a:r>
              <a:rPr lang="it-IT" sz="1600" err="1">
                <a:latin typeface="Arial"/>
                <a:cs typeface="Arial"/>
              </a:rPr>
              <a:t>all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components</a:t>
            </a:r>
            <a:r>
              <a:rPr lang="it-IT" sz="1600">
                <a:latin typeface="Arial"/>
                <a:cs typeface="Arial"/>
              </a:rPr>
              <a:t> of u and y </a:t>
            </a:r>
            <a:r>
              <a:rPr lang="it-IT" sz="1600" err="1">
                <a:latin typeface="Arial"/>
                <a:cs typeface="Arial"/>
              </a:rPr>
              <a:t>belong</a:t>
            </a:r>
            <a:r>
              <a:rPr lang="it-IT" sz="1600">
                <a:latin typeface="Arial"/>
                <a:cs typeface="Arial"/>
              </a:rPr>
              <a:t> to a </a:t>
            </a:r>
            <a:r>
              <a:rPr lang="it-IT" sz="1600" err="1">
                <a:latin typeface="Arial"/>
                <a:cs typeface="Arial"/>
              </a:rPr>
              <a:t>different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subsystem</a:t>
            </a:r>
            <a:r>
              <a:rPr lang="it-IT" sz="1600">
                <a:latin typeface="Arial"/>
                <a:cs typeface="Arial"/>
              </a:rPr>
              <a:t>, and </a:t>
            </a:r>
            <a:r>
              <a:rPr lang="it-IT" sz="1600" err="1">
                <a:latin typeface="Arial"/>
                <a:cs typeface="Arial"/>
              </a:rPr>
              <a:t>all</a:t>
            </a:r>
            <a:r>
              <a:rPr lang="it-IT" sz="1600">
                <a:latin typeface="Arial"/>
                <a:cs typeface="Arial"/>
              </a:rPr>
              <a:t> 5 of </a:t>
            </a:r>
            <a:r>
              <a:rPr lang="it-IT" sz="1600" err="1">
                <a:latin typeface="Arial"/>
                <a:cs typeface="Arial"/>
              </a:rPr>
              <a:t>them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have</a:t>
            </a:r>
            <a:r>
              <a:rPr lang="it-IT" sz="1600">
                <a:latin typeface="Arial"/>
                <a:cs typeface="Arial"/>
              </a:rPr>
              <a:t> a </a:t>
            </a:r>
            <a:r>
              <a:rPr lang="it-IT" sz="1600" err="1">
                <a:latin typeface="Arial"/>
                <a:cs typeface="Arial"/>
              </a:rPr>
              <a:t>distinct</a:t>
            </a:r>
            <a:r>
              <a:rPr lang="it-IT" sz="1600">
                <a:latin typeface="Arial"/>
                <a:cs typeface="Arial"/>
              </a:rPr>
              <a:t> input and a </a:t>
            </a:r>
            <a:r>
              <a:rPr lang="it-IT" sz="1600" err="1">
                <a:latin typeface="Arial"/>
                <a:cs typeface="Arial"/>
              </a:rPr>
              <a:t>distinct</a:t>
            </a:r>
            <a:r>
              <a:rPr lang="it-IT" sz="1600">
                <a:latin typeface="Arial"/>
                <a:cs typeface="Arial"/>
              </a:rPr>
              <a:t> output.</a:t>
            </a:r>
            <a:endParaRPr lang="it-IT" sz="1600"/>
          </a:p>
        </p:txBody>
      </p:sp>
    </p:spTree>
    <p:extLst>
      <p:ext uri="{BB962C8B-B14F-4D97-AF65-F5344CB8AC3E}">
        <p14:creationId xmlns:p14="http://schemas.microsoft.com/office/powerpoint/2010/main" val="1428334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66F4BA-0401-3E98-06CC-102C0E4C8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/>
              <a:t>Open-loop </a:t>
            </a:r>
            <a:r>
              <a:rPr lang="it-IT" err="1"/>
              <a:t>analysis</a:t>
            </a:r>
            <a:r>
              <a:rPr lang="it-IT"/>
              <a:t> I</a:t>
            </a:r>
            <a:br>
              <a:rPr lang="it-IT"/>
            </a:br>
            <a:r>
              <a:rPr lang="it-IT" sz="1800" err="1"/>
              <a:t>Continuous</a:t>
            </a:r>
            <a:r>
              <a:rPr lang="it-IT" sz="1800"/>
              <a:t> time system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1053E05-A7B0-0566-52F3-94B5AC669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440000"/>
            <a:ext cx="8323726" cy="497631"/>
          </a:xfrm>
        </p:spPr>
        <p:txBody>
          <a:bodyPr>
            <a:normAutofit/>
          </a:bodyPr>
          <a:lstStyle/>
          <a:p>
            <a:r>
              <a:rPr lang="it-IT" sz="1600"/>
              <a:t>The </a:t>
            </a:r>
            <a:r>
              <a:rPr lang="it-IT" sz="1600" b="1" err="1"/>
              <a:t>eigenvalues</a:t>
            </a:r>
            <a:r>
              <a:rPr lang="it-IT" sz="1600"/>
              <a:t> of the system are </a:t>
            </a:r>
            <a:r>
              <a:rPr lang="it-IT" sz="1600" err="1"/>
              <a:t>computed</a:t>
            </a:r>
            <a:r>
              <a:rPr lang="it-IT" sz="1600"/>
              <a:t>:</a:t>
            </a:r>
          </a:p>
          <a:p>
            <a:endParaRPr lang="it-IT" sz="1700"/>
          </a:p>
          <a:p>
            <a:endParaRPr lang="it-IT" sz="1700"/>
          </a:p>
          <a:p>
            <a:endParaRPr lang="it-IT" sz="1700"/>
          </a:p>
          <a:p>
            <a:endParaRPr lang="it-IT" sz="1700"/>
          </a:p>
          <a:p>
            <a:endParaRPr lang="it-IT" sz="1700"/>
          </a:p>
          <a:p>
            <a:endParaRPr lang="it-IT" sz="1700"/>
          </a:p>
          <a:p>
            <a:endParaRPr lang="it-IT" sz="1700"/>
          </a:p>
          <a:p>
            <a:endParaRPr lang="it-IT" sz="1700"/>
          </a:p>
          <a:p>
            <a:endParaRPr lang="it-IT" sz="1700"/>
          </a:p>
          <a:p>
            <a:endParaRPr lang="it-IT" sz="1800" u="sng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6836688-59C1-2575-75E9-0A92857BD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223" y="2112891"/>
            <a:ext cx="3238150" cy="2632218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AD3EBF0E-AD95-05E4-AAB0-5891F697DA96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38CBBBA-A82B-AD12-88C0-F2C546C75404}"/>
              </a:ext>
            </a:extLst>
          </p:cNvPr>
          <p:cNvSpPr txBox="1"/>
          <p:nvPr/>
        </p:nvSpPr>
        <p:spPr>
          <a:xfrm>
            <a:off x="360000" y="5184000"/>
            <a:ext cx="8119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</a:pPr>
            <a:r>
              <a:rPr lang="it-IT" sz="1600" err="1">
                <a:latin typeface="Arial"/>
                <a:cs typeface="Arial"/>
              </a:rPr>
              <a:t>As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shown</a:t>
            </a:r>
            <a:r>
              <a:rPr lang="it-IT" sz="1600">
                <a:latin typeface="Arial"/>
                <a:cs typeface="Arial"/>
              </a:rPr>
              <a:t> in the figure, one of the </a:t>
            </a:r>
            <a:r>
              <a:rPr lang="it-IT" sz="1600" err="1">
                <a:latin typeface="Arial"/>
                <a:cs typeface="Arial"/>
              </a:rPr>
              <a:t>eigenvalues</a:t>
            </a:r>
            <a:r>
              <a:rPr lang="it-IT" sz="1600">
                <a:latin typeface="Arial"/>
                <a:cs typeface="Arial"/>
              </a:rPr>
              <a:t> is on the </a:t>
            </a:r>
            <a:r>
              <a:rPr lang="it-IT" sz="1600" err="1">
                <a:latin typeface="Arial"/>
                <a:cs typeface="Arial"/>
              </a:rPr>
              <a:t>imaginary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axis</a:t>
            </a:r>
            <a:r>
              <a:rPr lang="it-IT" sz="1600">
                <a:latin typeface="Arial"/>
                <a:cs typeface="Arial"/>
              </a:rPr>
              <a:t>. </a:t>
            </a:r>
            <a:r>
              <a:rPr lang="it-IT" sz="1600" err="1">
                <a:latin typeface="Arial"/>
                <a:cs typeface="Arial"/>
              </a:rPr>
              <a:t>Therefore</a:t>
            </a:r>
            <a:r>
              <a:rPr lang="it-IT" sz="1600">
                <a:latin typeface="Arial"/>
                <a:cs typeface="Arial"/>
              </a:rPr>
              <a:t>, the open-loop system is </a:t>
            </a:r>
            <a:r>
              <a:rPr lang="it-IT" sz="1600" err="1">
                <a:latin typeface="Arial"/>
                <a:cs typeface="Arial"/>
              </a:rPr>
              <a:t>not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asymptotically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err="1">
                <a:latin typeface="Arial"/>
                <a:cs typeface="Arial"/>
              </a:rPr>
              <a:t>stable</a:t>
            </a:r>
            <a:r>
              <a:rPr lang="it-IT" sz="1600">
                <a:latin typeface="Arial"/>
                <a:cs typeface="Arial"/>
              </a:rPr>
              <a:t> (</a:t>
            </a:r>
            <a:r>
              <a:rPr lang="it-IT" sz="1600" err="1">
                <a:latin typeface="Arial"/>
                <a:cs typeface="Arial"/>
              </a:rPr>
              <a:t>only</a:t>
            </a:r>
            <a:r>
              <a:rPr lang="it-IT" sz="1600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simply</a:t>
            </a:r>
            <a:r>
              <a:rPr lang="it-IT" sz="1600" b="1">
                <a:latin typeface="Arial"/>
                <a:cs typeface="Arial"/>
              </a:rPr>
              <a:t> </a:t>
            </a:r>
            <a:r>
              <a:rPr lang="it-IT" sz="1600" b="1" err="1">
                <a:latin typeface="Arial"/>
                <a:cs typeface="Arial"/>
              </a:rPr>
              <a:t>stable</a:t>
            </a:r>
            <a:r>
              <a:rPr lang="it-IT" sz="1600">
                <a:latin typeface="Arial"/>
                <a:cs typeface="Arial"/>
              </a:rPr>
              <a:t>).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8582408-A0B9-0BF6-C7CD-98FCF17B7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628" y="1835531"/>
            <a:ext cx="2402185" cy="31869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7EA4EAD9-7479-004B-BAF4-0CF9996CEC9E}"/>
              </a:ext>
            </a:extLst>
          </p:cNvPr>
          <p:cNvSpPr/>
          <p:nvPr/>
        </p:nvSpPr>
        <p:spPr>
          <a:xfrm rot="10800000">
            <a:off x="7516368" y="4397550"/>
            <a:ext cx="607248" cy="12582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4469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2E87ED-DAF8-B817-F992-5AD5200D3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/>
              <a:t>Open-loop </a:t>
            </a:r>
            <a:r>
              <a:rPr lang="it-IT" err="1"/>
              <a:t>analysis</a:t>
            </a:r>
            <a:r>
              <a:rPr lang="it-IT"/>
              <a:t> II</a:t>
            </a:r>
            <a:br>
              <a:rPr lang="it-IT"/>
            </a:br>
            <a:r>
              <a:rPr lang="it-IT" sz="1800"/>
              <a:t>Discrete time system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1F57EC2-31B8-F574-E886-17886D63E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368000"/>
            <a:ext cx="8499385" cy="1038105"/>
          </a:xfrm>
        </p:spPr>
        <p:txBody>
          <a:bodyPr>
            <a:normAutofit fontScale="92500" lnSpcReduction="20000"/>
          </a:bodyPr>
          <a:lstStyle/>
          <a:p>
            <a:r>
              <a:rPr lang="it-IT" sz="1600"/>
              <a:t>The </a:t>
            </a:r>
            <a:r>
              <a:rPr lang="it-IT" sz="1600" err="1"/>
              <a:t>corresponding</a:t>
            </a:r>
            <a:r>
              <a:rPr lang="it-IT" sz="1600"/>
              <a:t> </a:t>
            </a:r>
            <a:r>
              <a:rPr lang="it-IT" sz="1600" b="1"/>
              <a:t>discrete time system</a:t>
            </a:r>
            <a:r>
              <a:rPr lang="it-IT" sz="1600"/>
              <a:t> is </a:t>
            </a:r>
            <a:r>
              <a:rPr lang="it-IT" sz="1600" err="1"/>
              <a:t>obtained</a:t>
            </a:r>
            <a:r>
              <a:rPr lang="it-IT" sz="1600"/>
              <a:t>:</a:t>
            </a:r>
          </a:p>
          <a:p>
            <a:pPr algn="ctr"/>
            <a:r>
              <a:rPr lang="pt-BR" sz="1800"/>
              <a:t>[F,G,H,L,h]=ssdata(c2d(ss(A,B,C,[]),h))</a:t>
            </a:r>
          </a:p>
          <a:p>
            <a:pPr algn="ctr"/>
            <a:endParaRPr lang="pt-BR" sz="1800"/>
          </a:p>
          <a:p>
            <a:r>
              <a:rPr lang="pt-BR" sz="1600"/>
              <a:t>The </a:t>
            </a:r>
            <a:r>
              <a:rPr lang="pt-BR" sz="1600" b="1"/>
              <a:t>eigenvalues</a:t>
            </a:r>
            <a:r>
              <a:rPr lang="pt-BR" sz="1600"/>
              <a:t> are computed:</a:t>
            </a: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51EF75C-0188-5D9D-3B2F-FBC5602F1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628" y="2637453"/>
            <a:ext cx="3189059" cy="253119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20FEB1-72B6-A164-E66A-323EEC56C0D8}"/>
              </a:ext>
            </a:extLst>
          </p:cNvPr>
          <p:cNvSpPr txBox="1"/>
          <p:nvPr/>
        </p:nvSpPr>
        <p:spPr>
          <a:xfrm>
            <a:off x="360000" y="5400000"/>
            <a:ext cx="832372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>
                <a:latin typeface="Arial"/>
                <a:cs typeface="Arial"/>
              </a:rPr>
              <a:t>Like in the continuous case, one of the eigenvalues is on the unitary circle. Therefore, the discretized system is not asymptotically stable (only </a:t>
            </a:r>
            <a:r>
              <a:rPr lang="pt-BR" sz="1600" b="1">
                <a:latin typeface="Arial"/>
                <a:cs typeface="Arial"/>
              </a:rPr>
              <a:t>simply stable</a:t>
            </a:r>
            <a:r>
              <a:rPr lang="pt-BR" sz="1600">
                <a:latin typeface="Arial"/>
                <a:cs typeface="Arial"/>
              </a:rPr>
              <a:t>).</a:t>
            </a:r>
          </a:p>
          <a:p>
            <a:endParaRPr lang="pt-BR" sz="1800" b="0" i="0">
              <a:effectLst/>
              <a:latin typeface="Menlo"/>
            </a:endParaRPr>
          </a:p>
          <a:p>
            <a:r>
              <a:rPr lang="it-IT"/>
              <a:t> </a:t>
            </a:r>
          </a:p>
          <a:p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7965CD0-565E-D599-73F9-65338C592782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B74D4D46-F0BE-EBFB-1823-DEDB63B50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6314" y="1929361"/>
            <a:ext cx="2121638" cy="33295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Freccia a destra 12">
            <a:extLst>
              <a:ext uri="{FF2B5EF4-FFF2-40B4-BE49-F238E27FC236}">
                <a16:creationId xmlns:a16="http://schemas.microsoft.com/office/drawing/2014/main" id="{FD1C8A7E-9875-C2C6-FDE1-07A0D0DF5A7F}"/>
              </a:ext>
            </a:extLst>
          </p:cNvPr>
          <p:cNvSpPr/>
          <p:nvPr/>
        </p:nvSpPr>
        <p:spPr>
          <a:xfrm rot="10800000">
            <a:off x="7317191" y="3273552"/>
            <a:ext cx="612648" cy="14630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540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/>
              <a:t>Open-loop </a:t>
            </a:r>
            <a:r>
              <a:rPr lang="it-IT" err="1"/>
              <a:t>analysis</a:t>
            </a:r>
            <a:r>
              <a:rPr lang="it-IT"/>
              <a:t> II</a:t>
            </a:r>
            <a:br>
              <a:rPr lang="it-IT"/>
            </a:br>
            <a:r>
              <a:rPr lang="it-IT" sz="1800"/>
              <a:t>Free </a:t>
            </a:r>
            <a:r>
              <a:rPr lang="it-IT" sz="1800" err="1"/>
              <a:t>Motions</a:t>
            </a:r>
            <a:endParaRPr lang="it-IT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A4BE9C6-9C8A-3607-4944-E7C01A365FAA}"/>
              </a:ext>
            </a:extLst>
          </p:cNvPr>
          <p:cNvSpPr txBox="1"/>
          <p:nvPr/>
        </p:nvSpPr>
        <p:spPr>
          <a:xfrm>
            <a:off x="360000" y="1440000"/>
            <a:ext cx="84406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latin typeface="Arial"/>
                <a:cs typeface="Arial"/>
              </a:rPr>
              <a:t>The state </a:t>
            </a:r>
            <a:r>
              <a:rPr lang="it-IT" sz="1600" dirty="0" err="1">
                <a:latin typeface="Arial"/>
                <a:cs typeface="Arial"/>
              </a:rPr>
              <a:t>motions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that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depict</a:t>
            </a:r>
            <a:r>
              <a:rPr lang="it-IT" sz="1600" dirty="0">
                <a:latin typeface="Arial"/>
                <a:cs typeface="Arial"/>
              </a:rPr>
              <a:t> the </a:t>
            </a:r>
            <a:r>
              <a:rPr lang="it-IT" sz="1600" dirty="0" err="1">
                <a:latin typeface="Arial"/>
                <a:cs typeface="Arial"/>
              </a:rPr>
              <a:t>simply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stable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properties</a:t>
            </a:r>
            <a:r>
              <a:rPr lang="it-IT" sz="1600" dirty="0">
                <a:latin typeface="Arial"/>
                <a:cs typeface="Arial"/>
              </a:rPr>
              <a:t> of the system are the </a:t>
            </a:r>
            <a:r>
              <a:rPr lang="it-IT" sz="1600" dirty="0" err="1">
                <a:latin typeface="Arial"/>
                <a:cs typeface="Arial"/>
              </a:rPr>
              <a:t>ones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related</a:t>
            </a:r>
            <a:r>
              <a:rPr lang="it-IT" sz="1600" dirty="0">
                <a:latin typeface="Arial"/>
                <a:cs typeface="Arial"/>
              </a:rPr>
              <a:t> to the </a:t>
            </a:r>
            <a:r>
              <a:rPr lang="en-US" sz="1600" dirty="0">
                <a:latin typeface="Arial"/>
                <a:cs typeface="Arial"/>
              </a:rPr>
              <a:t>deviation of the angular displacement of the rotor</a:t>
            </a:r>
            <a:r>
              <a:rPr lang="it-IT" sz="1600" dirty="0">
                <a:latin typeface="Arial"/>
                <a:cs typeface="Arial"/>
              </a:rPr>
              <a:t>. The </a:t>
            </a:r>
            <a:r>
              <a:rPr lang="it-IT" sz="1600" dirty="0" err="1">
                <a:latin typeface="Arial"/>
                <a:cs typeface="Arial"/>
              </a:rPr>
              <a:t>other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states</a:t>
            </a:r>
            <a:r>
              <a:rPr lang="it-IT" sz="1600" dirty="0">
                <a:latin typeface="Arial"/>
                <a:cs typeface="Arial"/>
              </a:rPr>
              <a:t> display an </a:t>
            </a:r>
            <a:r>
              <a:rPr lang="it-IT" sz="1600" dirty="0" err="1">
                <a:latin typeface="Arial"/>
                <a:cs typeface="Arial"/>
              </a:rPr>
              <a:t>asymptotically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stable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behaviour</a:t>
            </a:r>
            <a:r>
              <a:rPr lang="it-IT" sz="1600" dirty="0">
                <a:latin typeface="Arial"/>
                <a:cs typeface="Arial"/>
              </a:rPr>
              <a:t>. </a:t>
            </a:r>
            <a:r>
              <a:rPr lang="it-IT" sz="1600" dirty="0" err="1">
                <a:latin typeface="Arial"/>
                <a:cs typeface="Arial"/>
              </a:rPr>
              <a:t>However</a:t>
            </a:r>
            <a:r>
              <a:rPr lang="it-IT" sz="1600" dirty="0">
                <a:latin typeface="Arial"/>
                <a:cs typeface="Arial"/>
              </a:rPr>
              <a:t>, the </a:t>
            </a:r>
            <a:r>
              <a:rPr lang="it-IT" sz="1600" dirty="0" err="1">
                <a:latin typeface="Arial"/>
                <a:cs typeface="Arial"/>
              </a:rPr>
              <a:t>simply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stable</a:t>
            </a:r>
            <a:r>
              <a:rPr lang="it-IT" sz="1600" dirty="0">
                <a:latin typeface="Arial"/>
                <a:cs typeface="Arial"/>
              </a:rPr>
              <a:t> nature of the system </a:t>
            </a:r>
            <a:r>
              <a:rPr lang="it-IT" sz="1600" dirty="0" err="1">
                <a:latin typeface="Arial"/>
                <a:cs typeface="Arial"/>
              </a:rPr>
              <a:t>will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inevitably</a:t>
            </a:r>
            <a:r>
              <a:rPr lang="it-IT" sz="1600" dirty="0">
                <a:latin typeface="Arial"/>
                <a:cs typeface="Arial"/>
              </a:rPr>
              <a:t> </a:t>
            </a:r>
            <a:r>
              <a:rPr lang="it-IT" sz="1600" dirty="0" err="1">
                <a:latin typeface="Arial"/>
                <a:cs typeface="Arial"/>
              </a:rPr>
              <a:t>affect</a:t>
            </a:r>
            <a:r>
              <a:rPr lang="it-IT" sz="1600" dirty="0">
                <a:latin typeface="Arial"/>
                <a:cs typeface="Arial"/>
              </a:rPr>
              <a:t> the </a:t>
            </a:r>
            <a:r>
              <a:rPr lang="it-IT" sz="1600" dirty="0" err="1">
                <a:latin typeface="Arial"/>
                <a:cs typeface="Arial"/>
              </a:rPr>
              <a:t>whole</a:t>
            </a:r>
            <a:r>
              <a:rPr lang="it-IT" sz="1600" dirty="0">
                <a:latin typeface="Arial"/>
                <a:cs typeface="Arial"/>
              </a:rPr>
              <a:t> system, and </a:t>
            </a:r>
            <a:r>
              <a:rPr lang="it-IT" sz="1600" dirty="0" err="1">
                <a:latin typeface="Arial"/>
                <a:cs typeface="Arial"/>
              </a:rPr>
              <a:t>needs</a:t>
            </a:r>
            <a:r>
              <a:rPr lang="it-IT" sz="1600" dirty="0">
                <a:latin typeface="Arial"/>
                <a:cs typeface="Arial"/>
              </a:rPr>
              <a:t> to be </a:t>
            </a:r>
            <a:r>
              <a:rPr lang="it-IT" sz="1600" dirty="0" err="1">
                <a:latin typeface="Arial"/>
                <a:cs typeface="Arial"/>
              </a:rPr>
              <a:t>corrected</a:t>
            </a:r>
            <a:r>
              <a:rPr lang="it-IT" sz="1600" dirty="0">
                <a:latin typeface="Arial"/>
                <a:cs typeface="Arial"/>
              </a:rPr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Segnaposto contenuto 8">
                <a:extLst>
                  <a:ext uri="{FF2B5EF4-FFF2-40B4-BE49-F238E27FC236}">
                    <a16:creationId xmlns:a16="http://schemas.microsoft.com/office/drawing/2014/main" id="{69FB9FE3-3159-AAB2-72F2-9FEF101932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9999" y="5148000"/>
                <a:ext cx="6904111" cy="1013034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it-IT" sz="1600" b="1" dirty="0"/>
                  <a:t>NOTE: </a:t>
                </a:r>
                <a:r>
                  <a:rPr lang="it-IT" sz="1600" dirty="0"/>
                  <a:t>V</a:t>
                </a:r>
                <a:r>
                  <a:rPr lang="en-US" sz="1600" dirty="0" err="1"/>
                  <a:t>ariations</a:t>
                </a:r>
                <a:r>
                  <a:rPr lang="en-US" sz="1600" dirty="0"/>
                  <a:t> in rotation frequency are given by sudden requests of power or energy overproduction in the network. </a:t>
                </a:r>
                <a:r>
                  <a:rPr lang="it-IT" sz="1600" dirty="0" err="1"/>
                  <a:t>Mantaining</a:t>
                </a:r>
                <a:r>
                  <a:rPr lang="it-IT" sz="1600" dirty="0"/>
                  <a:t> </a:t>
                </a:r>
                <a14:m>
                  <m:oMath xmlns:m="http://schemas.openxmlformats.org/officeDocument/2006/math">
                    <m:r>
                      <a:rPr lang="it-IT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it-IT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it-IT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1600" dirty="0"/>
                  <a:t> means preserving the stability of the network and minimize swinging of generators </a:t>
                </a:r>
                <a:r>
                  <a:rPr lang="en-US" sz="1600" dirty="0" err="1"/>
                  <a:t>wrt</a:t>
                </a:r>
                <a:r>
                  <a:rPr lang="en-US" sz="1600" dirty="0"/>
                  <a:t> one another, a potentially unstable situation.</a:t>
                </a:r>
              </a:p>
            </p:txBody>
          </p:sp>
        </mc:Choice>
        <mc:Fallback>
          <p:sp>
            <p:nvSpPr>
              <p:cNvPr id="9" name="Segnaposto contenuto 8">
                <a:extLst>
                  <a:ext uri="{FF2B5EF4-FFF2-40B4-BE49-F238E27FC236}">
                    <a16:creationId xmlns:a16="http://schemas.microsoft.com/office/drawing/2014/main" id="{69FB9FE3-3159-AAB2-72F2-9FEF101932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9999" y="5148000"/>
                <a:ext cx="6904111" cy="1013034"/>
              </a:xfrm>
              <a:blipFill>
                <a:blip r:embed="rId2"/>
                <a:stretch>
                  <a:fillRect l="-441" t="-4192" r="-1147" b="-29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Immagine 10" descr="Immagine che contiene testo, Carattere, bianco e nero, tipografia&#10;&#10;Descrizione generata automaticamente">
            <a:extLst>
              <a:ext uri="{FF2B5EF4-FFF2-40B4-BE49-F238E27FC236}">
                <a16:creationId xmlns:a16="http://schemas.microsoft.com/office/drawing/2014/main" id="{26B386E5-8005-DA05-115F-12DAFAD62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1335" y="2688265"/>
            <a:ext cx="925454" cy="3097438"/>
          </a:xfrm>
          <a:prstGeom prst="rect">
            <a:avLst/>
          </a:prstGeom>
        </p:spPr>
      </p:pic>
      <p:pic>
        <p:nvPicPr>
          <p:cNvPr id="6" name="Immagine 5" descr="Immagine che contiene linea, Diagramma, diagramma, testo&#10;&#10;Descrizione generata automaticamente">
            <a:extLst>
              <a:ext uri="{FF2B5EF4-FFF2-40B4-BE49-F238E27FC236}">
                <a16:creationId xmlns:a16="http://schemas.microsoft.com/office/drawing/2014/main" id="{BE97ED91-3274-1D48-D904-A0D7AFE1C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9664" y="2532740"/>
            <a:ext cx="3584447" cy="2688335"/>
          </a:xfrm>
          <a:prstGeom prst="rect">
            <a:avLst/>
          </a:prstGeom>
        </p:spPr>
      </p:pic>
      <p:pic>
        <p:nvPicPr>
          <p:cNvPr id="10" name="Immagine 9" descr="Immagine che contiene testo, linea, Diagramma, ricevuta&#10;&#10;Descrizione generata automaticamente">
            <a:extLst>
              <a:ext uri="{FF2B5EF4-FFF2-40B4-BE49-F238E27FC236}">
                <a16:creationId xmlns:a16="http://schemas.microsoft.com/office/drawing/2014/main" id="{4A745AB6-8F0F-BD0A-120D-A695295178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" y="2532741"/>
            <a:ext cx="3584448" cy="268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79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-1" y="4235172"/>
            <a:ext cx="9144001" cy="2622828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53675" y="4453912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2718561" y="5118100"/>
            <a:ext cx="362187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3000"/>
              <a:t>Control </a:t>
            </a:r>
            <a:r>
              <a:rPr lang="it-IT" sz="3000" err="1"/>
              <a:t>Structures</a:t>
            </a:r>
            <a:endParaRPr lang="it-IT" sz="3000"/>
          </a:p>
        </p:txBody>
      </p:sp>
    </p:spTree>
    <p:extLst>
      <p:ext uri="{BB962C8B-B14F-4D97-AF65-F5344CB8AC3E}">
        <p14:creationId xmlns:p14="http://schemas.microsoft.com/office/powerpoint/2010/main" val="3818615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8581043" cy="840400"/>
          </a:xfrm>
        </p:spPr>
        <p:txBody>
          <a:bodyPr anchor="ctr"/>
          <a:lstStyle/>
          <a:p>
            <a:r>
              <a:rPr lang="it-IT" err="1"/>
              <a:t>Centralized</a:t>
            </a:r>
            <a:r>
              <a:rPr lang="it-IT"/>
              <a:t> </a:t>
            </a:r>
            <a:r>
              <a:rPr lang="it-IT" err="1"/>
              <a:t>Structure</a:t>
            </a:r>
            <a:endParaRPr lang="it-IT" sz="160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0" y="1278341"/>
            <a:ext cx="8869564" cy="4826404"/>
          </a:xfrm>
        </p:spPr>
        <p:txBody>
          <a:bodyPr/>
          <a:lstStyle/>
          <a:p>
            <a:pPr algn="l"/>
            <a:endParaRPr lang="it-IT" b="0" i="0" u="none" strike="noStrike" baseline="0">
              <a:solidFill>
                <a:srgbClr val="000000"/>
              </a:solidFill>
            </a:endParaRPr>
          </a:p>
          <a:p>
            <a:pPr algn="l"/>
            <a:endParaRPr lang="it-IT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45CD8A3-A23B-F74A-77CC-F3E62BDD92BA}"/>
              </a:ext>
            </a:extLst>
          </p:cNvPr>
          <p:cNvSpPr/>
          <p:nvPr/>
        </p:nvSpPr>
        <p:spPr>
          <a:xfrm>
            <a:off x="182880" y="6344529"/>
            <a:ext cx="3066757" cy="33762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8575FB0-65EB-D83A-D3A3-AA4E96C5E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210" y="1865480"/>
            <a:ext cx="2085580" cy="176584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23C5618-2AA4-4EAD-D1F8-F291454B1A7C}"/>
              </a:ext>
            </a:extLst>
          </p:cNvPr>
          <p:cNvSpPr txBox="1"/>
          <p:nvPr/>
        </p:nvSpPr>
        <p:spPr>
          <a:xfrm>
            <a:off x="360000" y="1440000"/>
            <a:ext cx="8205400" cy="324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latin typeface="Arial"/>
                <a:cs typeface="Arial"/>
              </a:rPr>
              <a:t>A </a:t>
            </a:r>
            <a:r>
              <a:rPr lang="it-IT" sz="1600" b="1">
                <a:latin typeface="Arial"/>
                <a:cs typeface="Arial"/>
              </a:rPr>
              <a:t>state-feedback</a:t>
            </a:r>
            <a:r>
              <a:rPr lang="it-IT" sz="1600">
                <a:latin typeface="Arial"/>
                <a:cs typeface="Arial"/>
              </a:rPr>
              <a:t> controller of the following </a:t>
            </a:r>
            <a:r>
              <a:rPr lang="it-IT" sz="1600" err="1">
                <a:latin typeface="Arial"/>
                <a:cs typeface="Arial"/>
              </a:rPr>
              <a:t>structure</a:t>
            </a:r>
            <a:r>
              <a:rPr lang="it-IT" sz="1600">
                <a:latin typeface="Arial"/>
                <a:cs typeface="Arial"/>
              </a:rPr>
              <a:t> is </a:t>
            </a:r>
            <a:r>
              <a:rPr lang="it-IT" sz="1600" err="1">
                <a:latin typeface="Arial"/>
                <a:cs typeface="Arial"/>
              </a:rPr>
              <a:t>considered</a:t>
            </a:r>
            <a:r>
              <a:rPr lang="it-IT" sz="1600">
                <a:latin typeface="Arial"/>
                <a:cs typeface="Arial"/>
              </a:rPr>
              <a:t>: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0E920E7-6F35-1EF8-5541-5B3023120DDF}"/>
              </a:ext>
            </a:extLst>
          </p:cNvPr>
          <p:cNvSpPr txBox="1"/>
          <p:nvPr/>
        </p:nvSpPr>
        <p:spPr>
          <a:xfrm>
            <a:off x="360000" y="3492000"/>
            <a:ext cx="84742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rial"/>
                <a:cs typeface="Arial"/>
              </a:rPr>
              <a:t>Such controller considers </a:t>
            </a:r>
            <a:r>
              <a:rPr lang="en-US" sz="1600" b="1">
                <a:latin typeface="Arial"/>
                <a:cs typeface="Arial"/>
              </a:rPr>
              <a:t>all states</a:t>
            </a:r>
            <a:r>
              <a:rPr lang="en-US" sz="1600">
                <a:latin typeface="Arial"/>
                <a:cs typeface="Arial"/>
              </a:rPr>
              <a:t> of the full system and tries to control them all at once. This way one can avoid tracking the </a:t>
            </a:r>
            <a:r>
              <a:rPr lang="en-US" sz="1600" b="1">
                <a:latin typeface="Arial"/>
                <a:cs typeface="Arial"/>
              </a:rPr>
              <a:t>interactions </a:t>
            </a:r>
            <a:r>
              <a:rPr lang="en-US" sz="1600">
                <a:latin typeface="Arial"/>
                <a:cs typeface="Arial"/>
              </a:rPr>
              <a:t>between the many subsystems</a:t>
            </a:r>
            <a:endParaRPr lang="en-US" sz="1600" b="1">
              <a:latin typeface="Arial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175CB3E5-6907-B9A9-48D3-EACAE46A44B6}"/>
                  </a:ext>
                </a:extLst>
              </p:cNvPr>
              <p:cNvSpPr txBox="1"/>
              <p:nvPr/>
            </p:nvSpPr>
            <p:spPr>
              <a:xfrm>
                <a:off x="360000" y="4140000"/>
                <a:ext cx="847423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>
                    <a:latin typeface="Arial"/>
                    <a:cs typeface="Arial"/>
                  </a:rPr>
                  <a:t>The matrix of control gains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160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sz="1600">
                    <a:latin typeface="Arial"/>
                    <a:cs typeface="Arial"/>
                  </a:rPr>
                  <a:t> of an equivalent distributed control to be computed will result in a </a:t>
                </a:r>
                <a:r>
                  <a:rPr lang="en-US" sz="1600" b="1">
                    <a:latin typeface="Arial"/>
                    <a:cs typeface="Arial"/>
                  </a:rPr>
                  <a:t>full matrix</a:t>
                </a:r>
                <a:r>
                  <a:rPr lang="en-US" sz="1600">
                    <a:latin typeface="Arial"/>
                    <a:cs typeface="Arial"/>
                  </a:rPr>
                  <a:t>. Such structure is imposed in the script via the matrix </a:t>
                </a:r>
                <a:r>
                  <a:rPr lang="en-US" sz="1600" err="1">
                    <a:latin typeface="Arial"/>
                    <a:cs typeface="Arial"/>
                  </a:rPr>
                  <a:t>ContStruc</a:t>
                </a:r>
                <a:r>
                  <a:rPr lang="en-US" sz="1600">
                    <a:latin typeface="Arial"/>
                    <a:cs typeface="Arial"/>
                  </a:rPr>
                  <a:t> which virtually describes how the subsystems share information:</a:t>
                </a:r>
                <a:endParaRPr lang="en-US" sz="1600" b="1">
                  <a:latin typeface="Arial"/>
                  <a:cs typeface="Arial"/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175CB3E5-6907-B9A9-48D3-EACAE46A44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4140000"/>
                <a:ext cx="8474232" cy="830997"/>
              </a:xfrm>
              <a:prstGeom prst="rect">
                <a:avLst/>
              </a:prstGeom>
              <a:blipFill>
                <a:blip r:embed="rId3"/>
                <a:stretch>
                  <a:fillRect l="-360" t="-2206"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Immagine 14" descr="Immagine che contiene Carattere, schermata, testo, diagramma&#10;&#10;Descrizione generata automaticamente">
            <a:extLst>
              <a:ext uri="{FF2B5EF4-FFF2-40B4-BE49-F238E27FC236}">
                <a16:creationId xmlns:a16="http://schemas.microsoft.com/office/drawing/2014/main" id="{5A1CCDBD-A537-7EAF-D3B2-82A29F0D5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3353" y="4999630"/>
            <a:ext cx="2378693" cy="110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04037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d144823-d160-471b-b47b-85ef8b51a57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237BAA581F1694EB3E2B4E891B54CDC" ma:contentTypeVersion="10" ma:contentTypeDescription="Creare un nuovo documento." ma:contentTypeScope="" ma:versionID="2fb0089b25e97ccb9d5148874cb79fd6">
  <xsd:schema xmlns:xsd="http://www.w3.org/2001/XMLSchema" xmlns:xs="http://www.w3.org/2001/XMLSchema" xmlns:p="http://schemas.microsoft.com/office/2006/metadata/properties" xmlns:ns3="2d144823-d160-471b-b47b-85ef8b51a579" xmlns:ns4="ccc36ef1-479f-4eb7-8982-7d4621397f7d" targetNamespace="http://schemas.microsoft.com/office/2006/metadata/properties" ma:root="true" ma:fieldsID="c94f8f5f6bdc64c4b82678bbc1b0c9dd" ns3:_="" ns4:_="">
    <xsd:import namespace="2d144823-d160-471b-b47b-85ef8b51a579"/>
    <xsd:import namespace="ccc36ef1-479f-4eb7-8982-7d4621397f7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_activity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144823-d160-471b-b47b-85ef8b51a5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c36ef1-479f-4eb7-8982-7d4621397f7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2E1A64A-4EAD-4487-8B95-2682358D89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F7B45D-4DCC-46C4-96F1-EFAE2D8FA5D6}">
  <ds:schemaRefs>
    <ds:schemaRef ds:uri="ccc36ef1-479f-4eb7-8982-7d4621397f7d"/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2d144823-d160-471b-b47b-85ef8b51a579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A0587A5-12E1-4A4E-9D29-34DA41E8AE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d144823-d160-471b-b47b-85ef8b51a579"/>
    <ds:schemaRef ds:uri="ccc36ef1-479f-4eb7-8982-7d4621397f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93</TotalTime>
  <Words>2358</Words>
  <Application>Microsoft Office PowerPoint</Application>
  <PresentationFormat>Presentazione su schermo (4:3)</PresentationFormat>
  <Paragraphs>217</Paragraphs>
  <Slides>36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36</vt:i4>
      </vt:variant>
    </vt:vector>
  </HeadingPairs>
  <TitlesOfParts>
    <vt:vector size="44" baseType="lpstr">
      <vt:lpstr>Aptos</vt:lpstr>
      <vt:lpstr>Arial</vt:lpstr>
      <vt:lpstr>Calibri</vt:lpstr>
      <vt:lpstr>Cambria Math</vt:lpstr>
      <vt:lpstr>Helvetica</vt:lpstr>
      <vt:lpstr>Menlo</vt:lpstr>
      <vt:lpstr>Wingdings</vt:lpstr>
      <vt:lpstr>POLI</vt:lpstr>
      <vt:lpstr>Titolo presentazione sottotitolo</vt:lpstr>
      <vt:lpstr>System description and initial analisys I</vt:lpstr>
      <vt:lpstr>System description and initial analisys II</vt:lpstr>
      <vt:lpstr>System Decomposition</vt:lpstr>
      <vt:lpstr>Open-loop analysis I Continuous time system</vt:lpstr>
      <vt:lpstr>Open-loop analysis II Discrete time system</vt:lpstr>
      <vt:lpstr>Open-loop analysis II Free Motions</vt:lpstr>
      <vt:lpstr>Titolo presentazione sottotitolo</vt:lpstr>
      <vt:lpstr>Centralized Structure</vt:lpstr>
      <vt:lpstr>Centralized Structure Centralized Fixed Modes</vt:lpstr>
      <vt:lpstr>Decentralized Structure</vt:lpstr>
      <vt:lpstr>Decentralized Structure Decentralized Fixed Modes</vt:lpstr>
      <vt:lpstr>Distributed Structures Structure I</vt:lpstr>
      <vt:lpstr>Distributed Structures Structure II</vt:lpstr>
      <vt:lpstr>Distributed Structures Distributed Fixed Modes</vt:lpstr>
      <vt:lpstr>Titolo presentazione sottotitolo</vt:lpstr>
      <vt:lpstr>Control Strategies </vt:lpstr>
      <vt:lpstr>Stabilizing LMI</vt:lpstr>
      <vt:lpstr>Stabilizing LMI Results Comparison</vt:lpstr>
      <vt:lpstr>Stabilizing LMI Discrete Time</vt:lpstr>
      <vt:lpstr>Multi_objective LMI Continuous Time</vt:lpstr>
      <vt:lpstr>Multi_objective LMI Continuous Time: Results</vt:lpstr>
      <vt:lpstr>Multi_objective LMI Discrete Time</vt:lpstr>
      <vt:lpstr>Multi_objective LMI Discrete Time: Results</vt:lpstr>
      <vt:lpstr>H_2 norm minimization LMI</vt:lpstr>
      <vt:lpstr>H_2 norm minimization LMI</vt:lpstr>
      <vt:lpstr>H_2 norm minimization LMI</vt:lpstr>
      <vt:lpstr>H_2 simulations – Centralized Structure</vt:lpstr>
      <vt:lpstr>H_2 simulations – Decentralized Structure</vt:lpstr>
      <vt:lpstr>H_2 simulations – Distributed I Structure</vt:lpstr>
      <vt:lpstr>H_2 simulations – Distributed II Structure</vt:lpstr>
      <vt:lpstr>H_2 simulations</vt:lpstr>
      <vt:lpstr>H_2 simulations – Discrete Time</vt:lpstr>
      <vt:lpstr>Titolo presentazione sottotitolo</vt:lpstr>
      <vt:lpstr>Conclusions</vt:lpstr>
      <vt:lpstr>Titolo presentazione sottotitolo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Nicolò Spinelli</cp:lastModifiedBy>
  <cp:revision>5</cp:revision>
  <dcterms:created xsi:type="dcterms:W3CDTF">2015-05-26T12:27:57Z</dcterms:created>
  <dcterms:modified xsi:type="dcterms:W3CDTF">2024-04-10T22:33:29Z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0x0101008237BAA581F1694EB3E2B4E891B54CDC</vt:lpwstr>
  </property>
</Properties>
</file>